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Dela Gothic One" panose="020B0604020202020204" charset="-128"/>
      <p:regular r:id="rId15"/>
    </p:embeddedFont>
    <p:embeddedFont>
      <p:font typeface="Lexend Medium" panose="020B0604020202020204" charset="0"/>
      <p:regular r:id="rId16"/>
      <p:bold r:id="rId17"/>
    </p:embeddedFont>
    <p:embeddedFont>
      <p:font typeface="Montserrat" panose="00000500000000000000" pitchFamily="2" charset="0"/>
      <p:regular r:id="rId18"/>
      <p:bold r:id="rId19"/>
      <p:italic r:id="rId20"/>
      <p:boldItalic r:id="rId21"/>
    </p:embeddedFont>
    <p:embeddedFont>
      <p:font typeface="Pacifico" panose="00000500000000000000" pitchFamily="2" charset="0"/>
      <p:regular r:id="rId22"/>
    </p:embeddedFont>
    <p:embeddedFont>
      <p:font typeface="Patua One" panose="020B0604020202020204" charset="0"/>
      <p:regular r:id="rId23"/>
    </p:embeddedFont>
    <p:embeddedFont>
      <p:font typeface="Paytone One" panose="020B0604020202020204" charset="0"/>
      <p:regular r:id="rId24"/>
    </p:embeddedFont>
    <p:embeddedFont>
      <p:font typeface="Platypi" panose="020B0604020202020204" charset="0"/>
      <p:regular r:id="rId25"/>
      <p:bold r:id="rId26"/>
      <p:italic r:id="rId27"/>
      <p:boldItalic r:id="rId28"/>
    </p:embeddedFont>
    <p:embeddedFont>
      <p:font typeface="Platypi Medium" panose="020B060402020202020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boto Serif Black" panose="020B0604020202020204" charset="0"/>
      <p:bold r:id="rId37"/>
      <p:boldItalic r:id="rId38"/>
    </p:embeddedFont>
    <p:embeddedFont>
      <p:font typeface="Spectral ExtraBold" panose="020B0604020202020204" charset="0"/>
      <p:bold r:id="rId39"/>
      <p:boldItalic r:id="rId40"/>
    </p:embeddedFont>
    <p:embeddedFont>
      <p:font typeface="Trebuchet MS" panose="020B0603020202020204" pitchFamily="34" charset="0"/>
      <p:regular r:id="rId41"/>
      <p:bold r:id="rId42"/>
      <p:italic r:id="rId43"/>
      <p:boldItalic r:id="rId44"/>
    </p:embeddedFont>
    <p:embeddedFont>
      <p:font typeface="Vast Shadow"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FFD428-3614-4718-A11B-C0B2917D9A32}" v="60" dt="2026-01-30T08:24:18.200"/>
  </p1510:revLst>
</p1510:revInfo>
</file>

<file path=ppt/tableStyles.xml><?xml version="1.0" encoding="utf-8"?>
<a:tblStyleLst xmlns:a="http://schemas.openxmlformats.org/drawingml/2006/main" def="{E845186C-DF72-4995-8072-7C8F9B3911B3}">
  <a:tblStyle styleId="{E845186C-DF72-4995-8072-7C8F9B3911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88" autoAdjust="0"/>
    <p:restoredTop sz="94660"/>
  </p:normalViewPr>
  <p:slideViewPr>
    <p:cSldViewPr snapToGrid="0">
      <p:cViewPr varScale="1">
        <p:scale>
          <a:sx n="101" d="100"/>
          <a:sy n="101" d="100"/>
        </p:scale>
        <p:origin x="82"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font" Target="fonts/font31.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font" Target="fonts/font2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presProps" Target="presProps.xml"/><Relationship Id="rId20" Type="http://schemas.openxmlformats.org/officeDocument/2006/relationships/font" Target="fonts/font6.fntdata"/><Relationship Id="rId41"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bc535ceebd_9_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bc535ceebd_9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bc535ceebd_9_3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g3bc535ceebd_9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bc535ceebd_9_3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3bc535ceebd_9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bc535ceebd_9_3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3bc535ceebd_9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bc535ceebd_9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3bc535ceebd_9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bc535ceebd_9_1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3bc535ceebd_9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bc535ceebd_9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0" name="Google Shape;220;g3bc535ceebd_9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bc535ceebd_9_20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4" name="Google Shape;264;g3bc535ceebd_9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bc535ceebd_9_2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bc535ceebd_9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bc535ceebd_9_2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3bc535ceebd_9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bc535ceebd_9_28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3bc535ceebd_9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bc535ceebd_9_2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g3bc535ceebd_9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28000"/>
          <a:stretch/>
        </p:blipFill>
        <p:spPr>
          <a:xfrm>
            <a:off x="0" y="1"/>
            <a:ext cx="9144000" cy="3703319"/>
          </a:xfrm>
          <a:custGeom>
            <a:avLst/>
            <a:gdLst/>
            <a:ahLst/>
            <a:cxnLst/>
            <a:rect l="l" t="t" r="r" b="b"/>
            <a:pathLst>
              <a:path w="12192000" h="4937759" extrusionOk="0">
                <a:moveTo>
                  <a:pt x="0" y="0"/>
                </a:moveTo>
                <a:lnTo>
                  <a:pt x="12192000" y="0"/>
                </a:lnTo>
                <a:lnTo>
                  <a:pt x="12192000" y="4937759"/>
                </a:lnTo>
                <a:lnTo>
                  <a:pt x="0" y="4937759"/>
                </a:lnTo>
                <a:close/>
              </a:path>
            </a:pathLst>
          </a:cu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Google Shape;104;p24"/>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5" name="Google Shape;105;p24"/>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6" name="Google Shape;106;p24"/>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7" name="Google Shape;107;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25"/>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25"/>
          <p:cNvSpPr>
            <a:spLocks noGrp="1"/>
          </p:cNvSpPr>
          <p:nvPr>
            <p:ph type="pic" idx="2"/>
          </p:nvPr>
        </p:nvSpPr>
        <p:spPr>
          <a:xfrm>
            <a:off x="3887391" y="740569"/>
            <a:ext cx="4629300" cy="3655200"/>
          </a:xfrm>
          <a:prstGeom prst="rect">
            <a:avLst/>
          </a:prstGeom>
          <a:noFill/>
          <a:ln>
            <a:noFill/>
          </a:ln>
        </p:spPr>
      </p:sp>
      <p:sp>
        <p:nvSpPr>
          <p:cNvPr id="113" name="Google Shape;113;p25"/>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4" name="Google Shape;114;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26"/>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Google Shape;124;p27"/>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5" name="Google Shape;125;p27"/>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6" name="Google Shape;126;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9"/>
        <p:cNvGrpSpPr/>
        <p:nvPr/>
      </p:nvGrpSpPr>
      <p:grpSpPr>
        <a:xfrm>
          <a:off x="0" y="0"/>
          <a:ext cx="0" cy="0"/>
          <a:chOff x="0" y="0"/>
          <a:chExt cx="0" cy="0"/>
        </a:xfrm>
      </p:grpSpPr>
      <p:pic>
        <p:nvPicPr>
          <p:cNvPr id="130" name="Google Shape;130;p28"/>
          <p:cNvPicPr preferRelativeResize="0"/>
          <p:nvPr/>
        </p:nvPicPr>
        <p:blipFill rotWithShape="1">
          <a:blip r:embed="rId2">
            <a:alphaModFix/>
          </a:blip>
          <a:srcRect l="5669" t="16154" r="46166" b="14751"/>
          <a:stretch/>
        </p:blipFill>
        <p:spPr>
          <a:xfrm>
            <a:off x="518160" y="830929"/>
            <a:ext cx="4404360" cy="3553725"/>
          </a:xfrm>
          <a:custGeom>
            <a:avLst/>
            <a:gdLst/>
            <a:ahLst/>
            <a:cxnLst/>
            <a:rect l="l" t="t" r="r" b="b"/>
            <a:pathLst>
              <a:path w="5872480" h="4738300" extrusionOk="0">
                <a:moveTo>
                  <a:pt x="4174488" y="1655999"/>
                </a:moveTo>
                <a:lnTo>
                  <a:pt x="5049498" y="1655999"/>
                </a:lnTo>
                <a:lnTo>
                  <a:pt x="4611993" y="2410318"/>
                </a:lnTo>
                <a:close/>
                <a:moveTo>
                  <a:pt x="4611993" y="825866"/>
                </a:moveTo>
                <a:lnTo>
                  <a:pt x="5049498" y="1580184"/>
                </a:lnTo>
                <a:lnTo>
                  <a:pt x="4174488" y="1580184"/>
                </a:lnTo>
                <a:close/>
                <a:moveTo>
                  <a:pt x="1759292" y="687469"/>
                </a:moveTo>
                <a:lnTo>
                  <a:pt x="3231335" y="3225474"/>
                </a:lnTo>
                <a:lnTo>
                  <a:pt x="4113188" y="1705039"/>
                </a:lnTo>
                <a:lnTo>
                  <a:pt x="5872480" y="4738300"/>
                </a:lnTo>
                <a:lnTo>
                  <a:pt x="2353896" y="4738300"/>
                </a:lnTo>
                <a:lnTo>
                  <a:pt x="2944086" y="3720731"/>
                </a:lnTo>
                <a:lnTo>
                  <a:pt x="0" y="3720731"/>
                </a:lnTo>
                <a:close/>
                <a:moveTo>
                  <a:pt x="1469615" y="0"/>
                </a:moveTo>
                <a:lnTo>
                  <a:pt x="4988199" y="0"/>
                </a:lnTo>
                <a:lnTo>
                  <a:pt x="3228907" y="3033262"/>
                </a:lnTo>
                <a:close/>
              </a:path>
            </a:pathLst>
          </a:cu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2">
            <a:alphaModFix/>
          </a:blip>
          <a:srcRect l="53252" t="5236" r="3414" b="5245"/>
          <a:stretch/>
        </p:blipFill>
        <p:spPr>
          <a:xfrm>
            <a:off x="4869179" y="269558"/>
            <a:ext cx="3962400" cy="4604385"/>
          </a:xfrm>
          <a:custGeom>
            <a:avLst/>
            <a:gdLst/>
            <a:ahLst/>
            <a:cxnLst/>
            <a:rect l="l" t="t" r="r" b="b"/>
            <a:pathLst>
              <a:path w="5283200" h="6139180" extrusionOk="0">
                <a:moveTo>
                  <a:pt x="1334703" y="3802380"/>
                </a:moveTo>
                <a:lnTo>
                  <a:pt x="2613794" y="3802380"/>
                </a:lnTo>
                <a:lnTo>
                  <a:pt x="2613794" y="6139180"/>
                </a:lnTo>
                <a:lnTo>
                  <a:pt x="1334703" y="6139180"/>
                </a:lnTo>
                <a:close/>
                <a:moveTo>
                  <a:pt x="4004109" y="2413000"/>
                </a:moveTo>
                <a:lnTo>
                  <a:pt x="5283200" y="2413000"/>
                </a:lnTo>
                <a:lnTo>
                  <a:pt x="5283200" y="4749800"/>
                </a:lnTo>
                <a:lnTo>
                  <a:pt x="4004109" y="4749800"/>
                </a:lnTo>
                <a:close/>
                <a:moveTo>
                  <a:pt x="0" y="1022350"/>
                </a:moveTo>
                <a:lnTo>
                  <a:pt x="1279091" y="1022350"/>
                </a:lnTo>
                <a:lnTo>
                  <a:pt x="1279091" y="4768850"/>
                </a:lnTo>
                <a:lnTo>
                  <a:pt x="0" y="4768850"/>
                </a:lnTo>
                <a:close/>
                <a:moveTo>
                  <a:pt x="2669406" y="1003301"/>
                </a:moveTo>
                <a:lnTo>
                  <a:pt x="3948497" y="1003301"/>
                </a:lnTo>
                <a:lnTo>
                  <a:pt x="3948497" y="5435600"/>
                </a:lnTo>
                <a:lnTo>
                  <a:pt x="2669406" y="5435600"/>
                </a:lnTo>
                <a:close/>
                <a:moveTo>
                  <a:pt x="1334703" y="0"/>
                </a:moveTo>
                <a:lnTo>
                  <a:pt x="2613794" y="0"/>
                </a:lnTo>
                <a:lnTo>
                  <a:pt x="2613794" y="3746500"/>
                </a:lnTo>
                <a:lnTo>
                  <a:pt x="1334703" y="3746500"/>
                </a:lnTo>
                <a:close/>
              </a:path>
            </a:pathLst>
          </a:cu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Blank">
  <p:cSld name="29_Blank">
    <p:spTree>
      <p:nvGrpSpPr>
        <p:cNvPr id="1" name="Shape 5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ft_Blank">
  <p:cSld name="Left_Blank">
    <p:spTree>
      <p:nvGrpSpPr>
        <p:cNvPr id="1" name="Shape 5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2" name="Google Shape;62;p17"/>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3" name="Google Shape;63;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 name="Google Shape;69;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1" name="Google Shape;71;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9"/>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5" name="Google Shape;75;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20"/>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20"/>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21"/>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8" name="Google Shape;88;p21"/>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21"/>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0" name="Google Shape;90;p21"/>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6" name="Google Shape;96;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spcBef>
                <a:spcPts val="0"/>
              </a:spcBef>
              <a:buNone/>
              <a:defRPr sz="900" b="0" i="0" u="none" strike="noStrike" cap="none">
                <a:solidFill>
                  <a:srgbClr val="888888"/>
                </a:solidFill>
                <a:latin typeface="Calibri"/>
                <a:ea typeface="Calibri"/>
                <a:cs typeface="Calibri"/>
                <a:sym typeface="Calibri"/>
              </a:defRPr>
            </a:lvl1pPr>
            <a:lvl2pPr marL="0" marR="0" lvl="1" indent="0" algn="r">
              <a:spcBef>
                <a:spcPts val="0"/>
              </a:spcBef>
              <a:buNone/>
              <a:defRPr sz="900" b="0" i="0" u="none" strike="noStrike" cap="none">
                <a:solidFill>
                  <a:srgbClr val="888888"/>
                </a:solidFill>
                <a:latin typeface="Calibri"/>
                <a:ea typeface="Calibri"/>
                <a:cs typeface="Calibri"/>
                <a:sym typeface="Calibri"/>
              </a:defRPr>
            </a:lvl2pPr>
            <a:lvl3pPr marL="0" marR="0" lvl="2" indent="0" algn="r">
              <a:spcBef>
                <a:spcPts val="0"/>
              </a:spcBef>
              <a:buNone/>
              <a:defRPr sz="900" b="0" i="0" u="none" strike="noStrike" cap="none">
                <a:solidFill>
                  <a:srgbClr val="888888"/>
                </a:solidFill>
                <a:latin typeface="Calibri"/>
                <a:ea typeface="Calibri"/>
                <a:cs typeface="Calibri"/>
                <a:sym typeface="Calibri"/>
              </a:defRPr>
            </a:lvl3pPr>
            <a:lvl4pPr marL="0" marR="0" lvl="3" indent="0" algn="r">
              <a:spcBef>
                <a:spcPts val="0"/>
              </a:spcBef>
              <a:buNone/>
              <a:defRPr sz="900" b="0" i="0" u="none" strike="noStrike" cap="none">
                <a:solidFill>
                  <a:srgbClr val="888888"/>
                </a:solidFill>
                <a:latin typeface="Calibri"/>
                <a:ea typeface="Calibri"/>
                <a:cs typeface="Calibri"/>
                <a:sym typeface="Calibri"/>
              </a:defRPr>
            </a:lvl4pPr>
            <a:lvl5pPr marL="0" marR="0" lvl="4" indent="0" algn="r">
              <a:spcBef>
                <a:spcPts val="0"/>
              </a:spcBef>
              <a:buNone/>
              <a:defRPr sz="900" b="0" i="0" u="none" strike="noStrike" cap="none">
                <a:solidFill>
                  <a:srgbClr val="888888"/>
                </a:solidFill>
                <a:latin typeface="Calibri"/>
                <a:ea typeface="Calibri"/>
                <a:cs typeface="Calibri"/>
                <a:sym typeface="Calibri"/>
              </a:defRPr>
            </a:lvl5pPr>
            <a:lvl6pPr marL="0" marR="0" lvl="5" indent="0" algn="r">
              <a:spcBef>
                <a:spcPts val="0"/>
              </a:spcBef>
              <a:buNone/>
              <a:defRPr sz="900" b="0" i="0" u="none" strike="noStrike" cap="none">
                <a:solidFill>
                  <a:srgbClr val="888888"/>
                </a:solidFill>
                <a:latin typeface="Calibri"/>
                <a:ea typeface="Calibri"/>
                <a:cs typeface="Calibri"/>
                <a:sym typeface="Calibri"/>
              </a:defRPr>
            </a:lvl6pPr>
            <a:lvl7pPr marL="0" marR="0" lvl="6" indent="0" algn="r">
              <a:spcBef>
                <a:spcPts val="0"/>
              </a:spcBef>
              <a:buNone/>
              <a:defRPr sz="900" b="0" i="0" u="none" strike="noStrike" cap="none">
                <a:solidFill>
                  <a:srgbClr val="888888"/>
                </a:solidFill>
                <a:latin typeface="Calibri"/>
                <a:ea typeface="Calibri"/>
                <a:cs typeface="Calibri"/>
                <a:sym typeface="Calibri"/>
              </a:defRPr>
            </a:lvl7pPr>
            <a:lvl8pPr marL="0" marR="0" lvl="7" indent="0" algn="r">
              <a:spcBef>
                <a:spcPts val="0"/>
              </a:spcBef>
              <a:buNone/>
              <a:defRPr sz="900" b="0" i="0" u="none" strike="noStrike" cap="none">
                <a:solidFill>
                  <a:srgbClr val="888888"/>
                </a:solidFill>
                <a:latin typeface="Calibri"/>
                <a:ea typeface="Calibri"/>
                <a:cs typeface="Calibri"/>
                <a:sym typeface="Calibri"/>
              </a:defRPr>
            </a:lvl8pPr>
            <a:lvl9pPr marL="0" marR="0" lvl="8" indent="0" algn="r">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anomedengg.github.io/Conext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5.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jp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30"/>
          <p:cNvPicPr preferRelativeResize="0"/>
          <p:nvPr/>
        </p:nvPicPr>
        <p:blipFill rotWithShape="1">
          <a:blip r:embed="rId3">
            <a:alphaModFix/>
          </a:blip>
          <a:srcRect b="27880"/>
          <a:stretch/>
        </p:blipFill>
        <p:spPr>
          <a:xfrm>
            <a:off x="0" y="0"/>
            <a:ext cx="9144000" cy="3703320"/>
          </a:xfrm>
          <a:prstGeom prst="rect">
            <a:avLst/>
          </a:prstGeom>
          <a:solidFill>
            <a:schemeClr val="lt1"/>
          </a:solidFill>
          <a:ln>
            <a:noFill/>
          </a:ln>
          <a:effectLst>
            <a:outerShdw blurRad="50800" dist="50800" dir="5400000" algn="ctr" rotWithShape="0">
              <a:srgbClr val="000000"/>
            </a:outerShdw>
          </a:effectLst>
        </p:spPr>
      </p:pic>
      <p:pic>
        <p:nvPicPr>
          <p:cNvPr id="138" name="Google Shape;138;p30"/>
          <p:cNvPicPr preferRelativeResize="0"/>
          <p:nvPr/>
        </p:nvPicPr>
        <p:blipFill rotWithShape="1">
          <a:blip r:embed="rId4">
            <a:alphaModFix/>
          </a:blip>
          <a:srcRect t="18540" b="17282"/>
          <a:stretch/>
        </p:blipFill>
        <p:spPr>
          <a:xfrm>
            <a:off x="0" y="0"/>
            <a:ext cx="9144000" cy="5143500"/>
          </a:xfrm>
          <a:prstGeom prst="rect">
            <a:avLst/>
          </a:prstGeom>
          <a:noFill/>
          <a:ln>
            <a:noFill/>
          </a:ln>
        </p:spPr>
      </p:pic>
      <p:sp>
        <p:nvSpPr>
          <p:cNvPr id="139" name="Google Shape;139;p30"/>
          <p:cNvSpPr/>
          <p:nvPr/>
        </p:nvSpPr>
        <p:spPr>
          <a:xfrm>
            <a:off x="464995" y="3382653"/>
            <a:ext cx="8214000" cy="1519800"/>
          </a:xfrm>
          <a:prstGeom prst="roundRect">
            <a:avLst>
              <a:gd name="adj" fmla="val 50000"/>
            </a:avLst>
          </a:prstGeom>
          <a:solidFill>
            <a:srgbClr val="F04034"/>
          </a:solidFill>
          <a:ln>
            <a:noFill/>
          </a:ln>
          <a:effectLst>
            <a:outerShdw blurRad="889000" dist="368300" dir="8400000" sx="102000" sy="102000" algn="ctr" rotWithShape="0">
              <a:srgbClr val="000000">
                <a:alpha val="6392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4100" b="1" i="0" u="none" strike="noStrike" cap="none" dirty="0">
                <a:solidFill>
                  <a:schemeClr val="lt1"/>
                </a:solidFill>
                <a:latin typeface="Montserrat"/>
                <a:ea typeface="Montserrat"/>
                <a:cs typeface="Montserrat"/>
                <a:sym typeface="Montserrat"/>
              </a:rPr>
              <a:t>CONNEXTA</a:t>
            </a:r>
            <a:endParaRPr sz="4100" b="0" i="0" u="none" strike="noStrike" cap="none" dirty="0">
              <a:solidFill>
                <a:schemeClr val="lt1"/>
              </a:solidFill>
              <a:latin typeface="Montserrat"/>
              <a:ea typeface="Montserrat"/>
              <a:cs typeface="Montserrat"/>
              <a:sym typeface="Montserrat"/>
            </a:endParaRPr>
          </a:p>
        </p:txBody>
      </p:sp>
      <p:sp>
        <p:nvSpPr>
          <p:cNvPr id="140" name="Google Shape;140;p30"/>
          <p:cNvSpPr txBox="1"/>
          <p:nvPr/>
        </p:nvSpPr>
        <p:spPr>
          <a:xfrm>
            <a:off x="928267" y="335173"/>
            <a:ext cx="7125900" cy="992700"/>
          </a:xfrm>
          <a:prstGeom prst="rect">
            <a:avLst/>
          </a:prstGeom>
          <a:solidFill>
            <a:srgbClr val="999999"/>
          </a:solidFill>
          <a:ln w="9525" cap="flat" cmpd="sng">
            <a:solidFill>
              <a:srgbClr val="0F1DAC"/>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3000" b="1" i="0" u="none" strike="noStrike" cap="none" dirty="0">
                <a:solidFill>
                  <a:schemeClr val="lt1"/>
                </a:solidFill>
                <a:latin typeface="Montserrat"/>
                <a:ea typeface="Montserrat"/>
                <a:cs typeface="Montserrat"/>
                <a:sym typeface="Montserrat"/>
              </a:rPr>
              <a:t>IoMT SMART SYSTEM for LEGACY MEDICAL DEVICES</a:t>
            </a:r>
            <a:endParaRPr sz="3000" b="1" i="0" u="none" strike="noStrike" cap="none" dirty="0">
              <a:solidFill>
                <a:schemeClr val="lt1"/>
              </a:solidFill>
              <a:latin typeface="Montserrat"/>
              <a:ea typeface="Montserrat"/>
              <a:cs typeface="Montserrat"/>
              <a:sym typeface="Montserrat"/>
            </a:endParaRPr>
          </a:p>
        </p:txBody>
      </p:sp>
      <p:sp>
        <p:nvSpPr>
          <p:cNvPr id="141" name="Google Shape;141;p30"/>
          <p:cNvSpPr txBox="1"/>
          <p:nvPr/>
        </p:nvSpPr>
        <p:spPr>
          <a:xfrm>
            <a:off x="4362125" y="2732500"/>
            <a:ext cx="4455900" cy="500100"/>
          </a:xfrm>
          <a:prstGeom prst="rect">
            <a:avLst/>
          </a:prstGeom>
          <a:solidFill>
            <a:srgbClr val="FFE599"/>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0" i="0" u="none" strike="noStrike" cap="none" dirty="0">
                <a:latin typeface="Montserrat"/>
                <a:ea typeface="Montserrat"/>
                <a:cs typeface="Montserrat"/>
                <a:sym typeface="Montserrat"/>
              </a:rPr>
              <a:t>Theme : Bridging Legacy Medical Devices to Smart Healthcare using IoMT</a:t>
            </a:r>
            <a:endParaRPr sz="1400" b="0" i="0" u="none" strike="noStrike" cap="none" dirty="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cxnSp>
        <p:nvCxnSpPr>
          <p:cNvPr id="368" name="Google Shape;368;p39"/>
          <p:cNvCxnSpPr/>
          <p:nvPr/>
        </p:nvCxnSpPr>
        <p:spPr>
          <a:xfrm>
            <a:off x="3889316" y="1098787"/>
            <a:ext cx="1042988" cy="0"/>
          </a:xfrm>
          <a:prstGeom prst="straightConnector1">
            <a:avLst/>
          </a:prstGeom>
          <a:noFill/>
          <a:ln w="25400" cap="flat" cmpd="sng">
            <a:solidFill>
              <a:srgbClr val="F2F2F2"/>
            </a:solidFill>
            <a:prstDash val="solid"/>
            <a:miter lim="800000"/>
            <a:headEnd type="none" w="sm" len="sm"/>
            <a:tailEnd type="none" w="sm" len="sm"/>
          </a:ln>
        </p:spPr>
      </p:cxnSp>
      <p:sp>
        <p:nvSpPr>
          <p:cNvPr id="369" name="Google Shape;369;p39"/>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370" name="Google Shape;370;p39"/>
          <p:cNvSpPr txBox="1"/>
          <p:nvPr/>
        </p:nvSpPr>
        <p:spPr>
          <a:xfrm>
            <a:off x="564294" y="187627"/>
            <a:ext cx="8015400" cy="5124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3600" b="1" i="0" u="none" strike="noStrike" cap="none">
                <a:solidFill>
                  <a:srgbClr val="545454"/>
                </a:solidFill>
                <a:latin typeface="Montserrat"/>
                <a:ea typeface="Montserrat"/>
                <a:cs typeface="Montserrat"/>
                <a:sym typeface="Montserrat"/>
              </a:rPr>
              <a:t>Business Model</a:t>
            </a:r>
            <a:endParaRPr sz="3600" b="1" i="0" u="none" strike="noStrike" cap="none">
              <a:solidFill>
                <a:schemeClr val="accent1"/>
              </a:solidFill>
              <a:latin typeface="Montserrat"/>
              <a:ea typeface="Montserrat"/>
              <a:cs typeface="Montserrat"/>
              <a:sym typeface="Montserrat"/>
            </a:endParaRPr>
          </a:p>
        </p:txBody>
      </p:sp>
      <p:grpSp>
        <p:nvGrpSpPr>
          <p:cNvPr id="371" name="Google Shape;371;p39"/>
          <p:cNvGrpSpPr/>
          <p:nvPr/>
        </p:nvGrpSpPr>
        <p:grpSpPr>
          <a:xfrm>
            <a:off x="340887" y="631200"/>
            <a:ext cx="8462253" cy="2855106"/>
            <a:chOff x="-16" y="-539536"/>
            <a:chExt cx="10608315" cy="3972598"/>
          </a:xfrm>
        </p:grpSpPr>
        <p:sp>
          <p:nvSpPr>
            <p:cNvPr id="372" name="Google Shape;372;p39"/>
            <p:cNvSpPr/>
            <p:nvPr/>
          </p:nvSpPr>
          <p:spPr>
            <a:xfrm>
              <a:off x="-16" y="-539238"/>
              <a:ext cx="6141000" cy="39723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3" name="Google Shape;373;p39"/>
            <p:cNvSpPr txBox="1"/>
            <p:nvPr/>
          </p:nvSpPr>
          <p:spPr>
            <a:xfrm>
              <a:off x="-15" y="-146236"/>
              <a:ext cx="5104800" cy="31026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Montserrat"/>
                <a:buNone/>
              </a:pPr>
              <a:endParaRPr sz="1500" b="0" i="0" u="none" strike="noStrike" cap="none">
                <a:solidFill>
                  <a:schemeClr val="lt1"/>
                </a:solidFill>
                <a:latin typeface="Montserrat"/>
                <a:ea typeface="Montserrat"/>
                <a:cs typeface="Montserrat"/>
                <a:sym typeface="Montserrat"/>
              </a:endParaRPr>
            </a:p>
          </p:txBody>
        </p:sp>
        <p:sp>
          <p:nvSpPr>
            <p:cNvPr id="374" name="Google Shape;374;p39"/>
            <p:cNvSpPr/>
            <p:nvPr/>
          </p:nvSpPr>
          <p:spPr>
            <a:xfrm>
              <a:off x="6140999" y="-539536"/>
              <a:ext cx="4467300" cy="3972300"/>
            </a:xfrm>
            <a:prstGeom prst="rect">
              <a:avLst/>
            </a:prstGeom>
            <a:solidFill>
              <a:srgbClr val="F0403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lnSpc>
                  <a:spcPct val="90000"/>
                </a:lnSpc>
                <a:spcBef>
                  <a:spcPts val="0"/>
                </a:spcBef>
                <a:spcAft>
                  <a:spcPts val="0"/>
                </a:spcAft>
                <a:buClr>
                  <a:schemeClr val="lt1"/>
                </a:buClr>
                <a:buSzPts val="1800"/>
                <a:buFont typeface="Montserrat"/>
                <a:buNone/>
              </a:pPr>
              <a:endParaRPr>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Clr>
                  <a:schemeClr val="lt1"/>
                </a:buClr>
                <a:buSzPts val="1800"/>
                <a:buFont typeface="Montserrat"/>
                <a:buNone/>
              </a:pPr>
              <a:r>
                <a:rPr lang="en" b="1">
                  <a:solidFill>
                    <a:schemeClr val="lt1"/>
                  </a:solidFill>
                  <a:latin typeface="Montserrat"/>
                  <a:ea typeface="Montserrat"/>
                  <a:cs typeface="Montserrat"/>
                  <a:sym typeface="Montserrat"/>
                </a:rPr>
                <a:t>Hardware</a:t>
              </a:r>
              <a:r>
                <a:rPr lang="en">
                  <a:solidFill>
                    <a:schemeClr val="lt1"/>
                  </a:solidFill>
                  <a:latin typeface="Montserrat"/>
                  <a:ea typeface="Montserrat"/>
                  <a:cs typeface="Montserrat"/>
                  <a:sym typeface="Montserrat"/>
                </a:rPr>
                <a:t>: IoT Gateway sells at ₹40–50k/unit for bedside deployment </a:t>
              </a:r>
              <a:endParaRPr>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Service as a System:</a:t>
              </a:r>
              <a:r>
                <a:rPr lang="en">
                  <a:solidFill>
                    <a:schemeClr val="lt1"/>
                  </a:solidFill>
                  <a:latin typeface="Montserrat"/>
                  <a:ea typeface="Montserrat"/>
                  <a:cs typeface="Montserrat"/>
                  <a:sym typeface="Montserrat"/>
                </a:rPr>
                <a:t> EHR integration + dashboard subscription at ₹3–5k/bed/month generates reacurring revenue </a:t>
              </a:r>
              <a:endParaRPr>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Services:</a:t>
              </a:r>
              <a:r>
                <a:rPr lang="en">
                  <a:solidFill>
                    <a:schemeClr val="lt1"/>
                  </a:solidFill>
                  <a:latin typeface="Montserrat"/>
                  <a:ea typeface="Montserrat"/>
                  <a:cs typeface="Montserrat"/>
                  <a:sym typeface="Montserrat"/>
                </a:rPr>
                <a:t> Hospital integration &amp; customization fees at ₹5–10 lakhs/hospital</a:t>
              </a:r>
              <a:endParaRPr>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1100"/>
                <a:buFont typeface="Arial"/>
                <a:buNone/>
              </a:pPr>
              <a:r>
                <a:rPr lang="en" b="1">
                  <a:solidFill>
                    <a:schemeClr val="lt1"/>
                  </a:solidFill>
                  <a:latin typeface="Montserrat"/>
                  <a:ea typeface="Montserrat"/>
                  <a:cs typeface="Montserrat"/>
                  <a:sym typeface="Montserrat"/>
                </a:rPr>
                <a:t>B2B Partnership</a:t>
              </a:r>
              <a:r>
                <a:rPr lang="en">
                  <a:solidFill>
                    <a:schemeClr val="lt1"/>
                  </a:solidFill>
                  <a:latin typeface="Montserrat"/>
                  <a:ea typeface="Montserrat"/>
                  <a:cs typeface="Montserrat"/>
                  <a:sym typeface="Montserrat"/>
                </a:rPr>
                <a:t>: Licensing to device manufacturers and EHR vendors at ₹50–100 lakhs/year per partner</a:t>
              </a:r>
              <a:endParaRPr>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Clr>
                  <a:schemeClr val="lt1"/>
                </a:buClr>
                <a:buSzPts val="1800"/>
                <a:buFont typeface="Montserrat"/>
                <a:buNone/>
              </a:pPr>
              <a:endParaRPr>
                <a:solidFill>
                  <a:schemeClr val="lt1"/>
                </a:solidFill>
                <a:latin typeface="Montserrat"/>
                <a:ea typeface="Montserrat"/>
                <a:cs typeface="Montserrat"/>
                <a:sym typeface="Montserrat"/>
              </a:endParaRPr>
            </a:p>
          </p:txBody>
        </p:sp>
      </p:grpSp>
      <p:graphicFrame>
        <p:nvGraphicFramePr>
          <p:cNvPr id="375" name="Google Shape;375;p39"/>
          <p:cNvGraphicFramePr/>
          <p:nvPr/>
        </p:nvGraphicFramePr>
        <p:xfrm>
          <a:off x="659300" y="700013"/>
          <a:ext cx="4273000" cy="2636340"/>
        </p:xfrm>
        <a:graphic>
          <a:graphicData uri="http://schemas.openxmlformats.org/drawingml/2006/table">
            <a:tbl>
              <a:tblPr>
                <a:noFill/>
                <a:tableStyleId>{E845186C-DF72-4995-8072-7C8F9B3911B3}</a:tableStyleId>
              </a:tblPr>
              <a:tblGrid>
                <a:gridCol w="1158200">
                  <a:extLst>
                    <a:ext uri="{9D8B030D-6E8A-4147-A177-3AD203B41FA5}">
                      <a16:colId xmlns:a16="http://schemas.microsoft.com/office/drawing/2014/main" val="20000"/>
                    </a:ext>
                  </a:extLst>
                </a:gridCol>
                <a:gridCol w="3114800">
                  <a:extLst>
                    <a:ext uri="{9D8B030D-6E8A-4147-A177-3AD203B41FA5}">
                      <a16:colId xmlns:a16="http://schemas.microsoft.com/office/drawing/2014/main" val="20001"/>
                    </a:ext>
                  </a:extLst>
                </a:gridCol>
              </a:tblGrid>
              <a:tr h="348400">
                <a:tc>
                  <a:txBody>
                    <a:bodyPr/>
                    <a:lstStyle/>
                    <a:p>
                      <a:pPr marL="0" lvl="0" indent="0" algn="l" rtl="0">
                        <a:spcBef>
                          <a:spcPts val="0"/>
                        </a:spcBef>
                        <a:spcAft>
                          <a:spcPts val="0"/>
                        </a:spcAft>
                        <a:buNone/>
                      </a:pPr>
                      <a:r>
                        <a:rPr lang="en" sz="1700" b="1"/>
                        <a:t> </a:t>
                      </a:r>
                      <a:r>
                        <a:rPr lang="en" sz="1500" b="1"/>
                        <a:t>Timeline</a:t>
                      </a:r>
                      <a:r>
                        <a:rPr lang="en" sz="1700" b="1"/>
                        <a:t> </a:t>
                      </a:r>
                      <a:endParaRPr sz="1700" b="1"/>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tc>
                  <a:txBody>
                    <a:bodyPr/>
                    <a:lstStyle/>
                    <a:p>
                      <a:pPr marL="0" lvl="0" indent="0" algn="l" rtl="0">
                        <a:spcBef>
                          <a:spcPts val="0"/>
                        </a:spcBef>
                        <a:spcAft>
                          <a:spcPts val="0"/>
                        </a:spcAft>
                        <a:buNone/>
                      </a:pPr>
                      <a:r>
                        <a:rPr lang="en"/>
                        <a:t>            </a:t>
                      </a:r>
                      <a:r>
                        <a:rPr lang="en" sz="1700" b="1"/>
                        <a:t> Milestone</a:t>
                      </a:r>
                      <a:endParaRPr sz="1700" b="1"/>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extLst>
                  <a:ext uri="{0D108BD9-81ED-4DB2-BD59-A6C34878D82A}">
                    <a16:rowId xmlns:a16="http://schemas.microsoft.com/office/drawing/2014/main" val="10000"/>
                  </a:ext>
                </a:extLst>
              </a:tr>
              <a:tr h="288325">
                <a:tc>
                  <a:txBody>
                    <a:bodyPr/>
                    <a:lstStyle/>
                    <a:p>
                      <a:pPr marL="0" lvl="0" indent="0" algn="l" rtl="0">
                        <a:spcBef>
                          <a:spcPts val="0"/>
                        </a:spcBef>
                        <a:spcAft>
                          <a:spcPts val="0"/>
                        </a:spcAft>
                        <a:buNone/>
                      </a:pPr>
                      <a:r>
                        <a:rPr lang="en" sz="1200"/>
                        <a:t>0-6 Months</a:t>
                      </a:r>
                      <a:endParaRPr sz="12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tc>
                  <a:txBody>
                    <a:bodyPr/>
                    <a:lstStyle/>
                    <a:p>
                      <a:pPr marL="0" lvl="0" indent="0" algn="l" rtl="0">
                        <a:spcBef>
                          <a:spcPts val="0"/>
                        </a:spcBef>
                        <a:spcAft>
                          <a:spcPts val="0"/>
                        </a:spcAft>
                        <a:buNone/>
                      </a:pPr>
                      <a:r>
                        <a:rPr lang="en" sz="1000"/>
                        <a:t>Product development &amp; regulatory pre-compliance</a:t>
                      </a:r>
                      <a:endParaRPr sz="10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extLst>
                  <a:ext uri="{0D108BD9-81ED-4DB2-BD59-A6C34878D82A}">
                    <a16:rowId xmlns:a16="http://schemas.microsoft.com/office/drawing/2014/main" val="10001"/>
                  </a:ext>
                </a:extLst>
              </a:tr>
              <a:tr h="288325">
                <a:tc>
                  <a:txBody>
                    <a:bodyPr/>
                    <a:lstStyle/>
                    <a:p>
                      <a:pPr marL="0" lvl="0" indent="0" algn="l" rtl="0">
                        <a:spcBef>
                          <a:spcPts val="0"/>
                        </a:spcBef>
                        <a:spcAft>
                          <a:spcPts val="0"/>
                        </a:spcAft>
                        <a:buNone/>
                      </a:pPr>
                      <a:r>
                        <a:rPr lang="en" sz="1200"/>
                        <a:t>3 - 6 Months</a:t>
                      </a:r>
                      <a:endParaRPr sz="12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tc>
                  <a:txBody>
                    <a:bodyPr/>
                    <a:lstStyle/>
                    <a:p>
                      <a:pPr marL="0" lvl="0" indent="0" algn="l" rtl="0">
                        <a:spcBef>
                          <a:spcPts val="0"/>
                        </a:spcBef>
                        <a:spcAft>
                          <a:spcPts val="0"/>
                        </a:spcAft>
                        <a:buNone/>
                      </a:pPr>
                      <a:r>
                        <a:rPr lang="en" sz="1000"/>
                        <a:t>Beta pilot with 2–3 tier-1 hospitals; proof of concept</a:t>
                      </a:r>
                      <a:endParaRPr sz="10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extLst>
                  <a:ext uri="{0D108BD9-81ED-4DB2-BD59-A6C34878D82A}">
                    <a16:rowId xmlns:a16="http://schemas.microsoft.com/office/drawing/2014/main" val="10002"/>
                  </a:ext>
                </a:extLst>
              </a:tr>
              <a:tr h="288325">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6 - 12 Months</a:t>
                      </a:r>
                      <a:endParaRPr sz="12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tc>
                  <a:txBody>
                    <a:bodyPr/>
                    <a:lstStyle/>
                    <a:p>
                      <a:pPr marL="0" lvl="0" indent="0" algn="l" rtl="0">
                        <a:spcBef>
                          <a:spcPts val="0"/>
                        </a:spcBef>
                        <a:spcAft>
                          <a:spcPts val="0"/>
                        </a:spcAft>
                        <a:buNone/>
                      </a:pPr>
                      <a:r>
                        <a:rPr lang="en" sz="1000"/>
                        <a:t>First commercial orders &amp; EHR integrations live</a:t>
                      </a:r>
                      <a:endParaRPr sz="10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extLst>
                  <a:ext uri="{0D108BD9-81ED-4DB2-BD59-A6C34878D82A}">
                    <a16:rowId xmlns:a16="http://schemas.microsoft.com/office/drawing/2014/main" val="10003"/>
                  </a:ext>
                </a:extLst>
              </a:tr>
              <a:tr h="432500">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12 - 18 Months</a:t>
                      </a:r>
                      <a:endParaRPr sz="12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tc>
                  <a:txBody>
                    <a:bodyPr/>
                    <a:lstStyle/>
                    <a:p>
                      <a:pPr marL="0" lvl="0" indent="0" algn="l" rtl="0">
                        <a:spcBef>
                          <a:spcPts val="0"/>
                        </a:spcBef>
                        <a:spcAft>
                          <a:spcPts val="0"/>
                        </a:spcAft>
                        <a:buNone/>
                      </a:pPr>
                      <a:r>
                        <a:rPr lang="en" sz="1000"/>
                        <a:t>Scaled rollout to 10–15 hospitals; vendor partnerships</a:t>
                      </a:r>
                      <a:endParaRPr sz="10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extLst>
                  <a:ext uri="{0D108BD9-81ED-4DB2-BD59-A6C34878D82A}">
                    <a16:rowId xmlns:a16="http://schemas.microsoft.com/office/drawing/2014/main" val="10004"/>
                  </a:ext>
                </a:extLst>
              </a:tr>
              <a:tr h="432500">
                <a:tc>
                  <a:txBody>
                    <a:bodyPr/>
                    <a:lstStyle/>
                    <a:p>
                      <a:pPr marL="0" lvl="0" indent="0" algn="l" rtl="0">
                        <a:spcBef>
                          <a:spcPts val="0"/>
                        </a:spcBef>
                        <a:spcAft>
                          <a:spcPts val="0"/>
                        </a:spcAft>
                        <a:buClr>
                          <a:schemeClr val="dk1"/>
                        </a:buClr>
                        <a:buSzPts val="1100"/>
                        <a:buFont typeface="Arial"/>
                        <a:buNone/>
                      </a:pPr>
                      <a:r>
                        <a:rPr lang="en" sz="1200">
                          <a:solidFill>
                            <a:schemeClr val="dk1"/>
                          </a:solidFill>
                        </a:rPr>
                        <a:t>18 - 24 Months</a:t>
                      </a:r>
                      <a:endParaRPr sz="12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tc>
                  <a:txBody>
                    <a:bodyPr/>
                    <a:lstStyle/>
                    <a:p>
                      <a:pPr marL="0" lvl="0" indent="0" algn="l" rtl="0">
                        <a:spcBef>
                          <a:spcPts val="0"/>
                        </a:spcBef>
                        <a:spcAft>
                          <a:spcPts val="0"/>
                        </a:spcAft>
                        <a:buNone/>
                      </a:pPr>
                      <a:r>
                        <a:rPr lang="en" sz="1000"/>
                        <a:t>Revenue ramp-up; 50+ hospital deployments; AMC contracts</a:t>
                      </a:r>
                      <a:endParaRPr sz="1000"/>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F7D3B9"/>
                    </a:solidFill>
                  </a:tcPr>
                </a:tc>
                <a:extLst>
                  <a:ext uri="{0D108BD9-81ED-4DB2-BD59-A6C34878D82A}">
                    <a16:rowId xmlns:a16="http://schemas.microsoft.com/office/drawing/2014/main" val="10005"/>
                  </a:ext>
                </a:extLst>
              </a:tr>
            </a:tbl>
          </a:graphicData>
        </a:graphic>
      </p:graphicFrame>
      <p:sp>
        <p:nvSpPr>
          <p:cNvPr id="376" name="Google Shape;376;p39"/>
          <p:cNvSpPr/>
          <p:nvPr/>
        </p:nvSpPr>
        <p:spPr>
          <a:xfrm>
            <a:off x="340875" y="3570525"/>
            <a:ext cx="8462400" cy="1415100"/>
          </a:xfrm>
          <a:prstGeom prst="rect">
            <a:avLst/>
          </a:prstGeom>
          <a:solidFill>
            <a:srgbClr val="F0403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endParaRPr b="1">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b="1">
                <a:solidFill>
                  <a:schemeClr val="lt1"/>
                </a:solidFill>
                <a:latin typeface="Montserrat"/>
                <a:ea typeface="Montserrat"/>
                <a:cs typeface="Montserrat"/>
                <a:sym typeface="Montserrat"/>
              </a:rPr>
              <a:t>Why Viable:</a:t>
            </a:r>
            <a:endParaRPr b="1">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sz="1300" b="1">
                <a:solidFill>
                  <a:schemeClr val="lt1"/>
                </a:solidFill>
                <a:latin typeface="Montserrat"/>
                <a:ea typeface="Montserrat"/>
                <a:cs typeface="Montserrat"/>
                <a:sym typeface="Montserrat"/>
              </a:rPr>
              <a:t>Hardware: </a:t>
            </a:r>
            <a:r>
              <a:rPr lang="en" sz="1300">
                <a:solidFill>
                  <a:schemeClr val="lt1"/>
                </a:solidFill>
                <a:latin typeface="Montserrat"/>
                <a:ea typeface="Montserrat"/>
                <a:cs typeface="Montserrat"/>
                <a:sym typeface="Montserrat"/>
              </a:rPr>
              <a:t>One-time low capex → quick revenue</a:t>
            </a:r>
            <a:endParaRPr sz="13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sz="1300" b="1">
                <a:solidFill>
                  <a:schemeClr val="lt1"/>
                </a:solidFill>
                <a:latin typeface="Montserrat"/>
                <a:ea typeface="Montserrat"/>
                <a:cs typeface="Montserrat"/>
                <a:sym typeface="Montserrat"/>
              </a:rPr>
              <a:t>SaaS</a:t>
            </a:r>
            <a:r>
              <a:rPr lang="en" sz="1300">
                <a:solidFill>
                  <a:schemeClr val="lt1"/>
                </a:solidFill>
                <a:latin typeface="Montserrat"/>
                <a:ea typeface="Montserrat"/>
                <a:cs typeface="Montserrat"/>
                <a:sym typeface="Montserrat"/>
              </a:rPr>
              <a:t>: High-margin recurring (70–80%)</a:t>
            </a:r>
            <a:endParaRPr sz="13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sz="1300" b="1">
                <a:solidFill>
                  <a:schemeClr val="lt1"/>
                </a:solidFill>
                <a:latin typeface="Montserrat"/>
                <a:ea typeface="Montserrat"/>
                <a:cs typeface="Montserrat"/>
                <a:sym typeface="Montserrat"/>
              </a:rPr>
              <a:t>B2B</a:t>
            </a:r>
            <a:r>
              <a:rPr lang="en" sz="1300">
                <a:solidFill>
                  <a:schemeClr val="lt1"/>
                </a:solidFill>
                <a:latin typeface="Montserrat"/>
                <a:ea typeface="Montserrat"/>
                <a:cs typeface="Montserrat"/>
                <a:sym typeface="Montserrat"/>
              </a:rPr>
              <a:t>: Strategic partnerships → scale without sales team</a:t>
            </a:r>
            <a:endParaRPr sz="13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sz="1300" b="1">
                <a:solidFill>
                  <a:schemeClr val="lt1"/>
                </a:solidFill>
                <a:latin typeface="Montserrat"/>
                <a:ea typeface="Montserrat"/>
                <a:cs typeface="Montserrat"/>
                <a:sym typeface="Montserrat"/>
              </a:rPr>
              <a:t>Total</a:t>
            </a:r>
            <a:r>
              <a:rPr lang="en" sz="1300">
                <a:solidFill>
                  <a:schemeClr val="lt1"/>
                </a:solidFill>
                <a:latin typeface="Montserrat"/>
                <a:ea typeface="Montserrat"/>
                <a:cs typeface="Montserrat"/>
                <a:sym typeface="Montserrat"/>
              </a:rPr>
              <a:t>: Predictable cash flow from Day 1 pilots</a:t>
            </a:r>
            <a:endParaRPr sz="13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sz="1300" b="1">
                <a:solidFill>
                  <a:schemeClr val="lt1"/>
                </a:solidFill>
                <a:latin typeface="Montserrat"/>
                <a:ea typeface="Montserrat"/>
                <a:cs typeface="Montserrat"/>
                <a:sym typeface="Montserrat"/>
              </a:rPr>
              <a:t>SAM Penetration</a:t>
            </a:r>
            <a:r>
              <a:rPr lang="en" sz="1300">
                <a:solidFill>
                  <a:schemeClr val="lt1"/>
                </a:solidFill>
                <a:latin typeface="Montserrat"/>
                <a:ea typeface="Montserrat"/>
                <a:cs typeface="Montserrat"/>
                <a:sym typeface="Montserrat"/>
              </a:rPr>
              <a:t>: ₹1,500–4,000 Cr over 5 years → Connexta </a:t>
            </a:r>
            <a:endParaRPr sz="13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1100"/>
              <a:buFont typeface="Arial"/>
              <a:buNone/>
            </a:pPr>
            <a:r>
              <a:rPr lang="en" sz="1300">
                <a:solidFill>
                  <a:schemeClr val="lt1"/>
                </a:solidFill>
                <a:latin typeface="Montserrat"/>
                <a:ea typeface="Montserrat"/>
                <a:cs typeface="Montserrat"/>
                <a:sym typeface="Montserrat"/>
              </a:rPr>
              <a:t>captures ₹200–500 Cr (10–12% share).</a:t>
            </a:r>
            <a:endParaRPr sz="13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endParaRPr sz="1300">
              <a:solidFill>
                <a:schemeClr val="lt1"/>
              </a:solidFill>
              <a:latin typeface="Montserrat"/>
              <a:ea typeface="Montserrat"/>
              <a:cs typeface="Montserrat"/>
              <a:sym typeface="Montserrat"/>
            </a:endParaRPr>
          </a:p>
        </p:txBody>
      </p:sp>
      <p:pic>
        <p:nvPicPr>
          <p:cNvPr id="377" name="Google Shape;377;p39"/>
          <p:cNvPicPr preferRelativeResize="0"/>
          <p:nvPr/>
        </p:nvPicPr>
        <p:blipFill>
          <a:blip r:embed="rId3">
            <a:alphaModFix/>
          </a:blip>
          <a:stretch>
            <a:fillRect/>
          </a:stretch>
        </p:blipFill>
        <p:spPr>
          <a:xfrm>
            <a:off x="5268100" y="3570525"/>
            <a:ext cx="2003650" cy="1415100"/>
          </a:xfrm>
          <a:prstGeom prst="rect">
            <a:avLst/>
          </a:prstGeom>
          <a:solidFill>
            <a:srgbClr val="F04034"/>
          </a:solidFill>
          <a:ln w="12700" cap="flat" cmpd="sng">
            <a:solidFill>
              <a:schemeClr val="lt1"/>
            </a:solidFill>
            <a:prstDash val="solid"/>
            <a:miter lim="8000"/>
            <a:headEnd type="none" w="sm" len="sm"/>
            <a:tailEnd type="none" w="sm" len="sm"/>
          </a:ln>
        </p:spPr>
      </p:pic>
      <p:sp>
        <p:nvSpPr>
          <p:cNvPr id="378" name="Google Shape;378;p39"/>
          <p:cNvSpPr txBox="1"/>
          <p:nvPr/>
        </p:nvSpPr>
        <p:spPr>
          <a:xfrm>
            <a:off x="6314175" y="3983275"/>
            <a:ext cx="1043100" cy="323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lt1"/>
              </a:buClr>
              <a:buSzPts val="1800"/>
              <a:buFont typeface="Montserrat"/>
              <a:buNone/>
            </a:pPr>
            <a:r>
              <a:rPr lang="en" sz="1000" b="1">
                <a:solidFill>
                  <a:schemeClr val="lt1"/>
                </a:solidFill>
                <a:latin typeface="Montserrat"/>
                <a:ea typeface="Montserrat"/>
                <a:cs typeface="Montserrat"/>
                <a:sym typeface="Montserrat"/>
              </a:rPr>
              <a:t>Hardware</a:t>
            </a:r>
            <a:r>
              <a:rPr lang="en" sz="1000">
                <a:solidFill>
                  <a:schemeClr val="lt1"/>
                </a:solidFill>
                <a:latin typeface="Montserrat"/>
                <a:ea typeface="Montserrat"/>
                <a:cs typeface="Montserrat"/>
                <a:sym typeface="Montserrat"/>
              </a:rPr>
              <a:t> </a:t>
            </a:r>
            <a:endParaRPr sz="1700">
              <a:solidFill>
                <a:schemeClr val="dk1"/>
              </a:solidFill>
              <a:latin typeface="Calibri"/>
              <a:ea typeface="Calibri"/>
              <a:cs typeface="Calibri"/>
              <a:sym typeface="Calibri"/>
            </a:endParaRPr>
          </a:p>
        </p:txBody>
      </p:sp>
      <p:sp>
        <p:nvSpPr>
          <p:cNvPr id="379" name="Google Shape;379;p39"/>
          <p:cNvSpPr txBox="1"/>
          <p:nvPr/>
        </p:nvSpPr>
        <p:spPr>
          <a:xfrm>
            <a:off x="5524675" y="4374450"/>
            <a:ext cx="1302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n" sz="800" b="1">
                <a:solidFill>
                  <a:schemeClr val="lt1"/>
                </a:solidFill>
                <a:latin typeface="Montserrat"/>
                <a:ea typeface="Montserrat"/>
                <a:cs typeface="Montserrat"/>
                <a:sym typeface="Montserrat"/>
              </a:rPr>
              <a:t>Service as a System</a:t>
            </a:r>
            <a:endParaRPr sz="1500">
              <a:solidFill>
                <a:schemeClr val="dk1"/>
              </a:solidFill>
              <a:latin typeface="Calibri"/>
              <a:ea typeface="Calibri"/>
              <a:cs typeface="Calibri"/>
              <a:sym typeface="Calibri"/>
            </a:endParaRPr>
          </a:p>
        </p:txBody>
      </p:sp>
      <p:sp>
        <p:nvSpPr>
          <p:cNvPr id="380" name="Google Shape;380;p39"/>
          <p:cNvSpPr txBox="1"/>
          <p:nvPr/>
        </p:nvSpPr>
        <p:spPr>
          <a:xfrm>
            <a:off x="5687275" y="3734700"/>
            <a:ext cx="977400" cy="33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n" sz="1100" b="1">
                <a:solidFill>
                  <a:schemeClr val="lt1"/>
                </a:solidFill>
                <a:latin typeface="Montserrat"/>
                <a:ea typeface="Montserrat"/>
                <a:cs typeface="Montserrat"/>
                <a:sym typeface="Montserrat"/>
              </a:rPr>
              <a:t>Services</a:t>
            </a:r>
            <a:endParaRPr sz="1800">
              <a:solidFill>
                <a:schemeClr val="dk1"/>
              </a:solidFill>
              <a:latin typeface="Calibri"/>
              <a:ea typeface="Calibri"/>
              <a:cs typeface="Calibri"/>
              <a:sym typeface="Calibri"/>
            </a:endParaRPr>
          </a:p>
        </p:txBody>
      </p:sp>
      <p:sp>
        <p:nvSpPr>
          <p:cNvPr id="381" name="Google Shape;381;p39"/>
          <p:cNvSpPr txBox="1"/>
          <p:nvPr/>
        </p:nvSpPr>
        <p:spPr>
          <a:xfrm>
            <a:off x="5470550" y="3969325"/>
            <a:ext cx="598500" cy="35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n" sz="1200" b="1">
                <a:solidFill>
                  <a:schemeClr val="lt1"/>
                </a:solidFill>
                <a:latin typeface="Montserrat"/>
                <a:ea typeface="Montserrat"/>
                <a:cs typeface="Montserrat"/>
                <a:sym typeface="Montserrat"/>
              </a:rPr>
              <a:t>B2B </a:t>
            </a:r>
            <a:endParaRPr sz="1900">
              <a:solidFill>
                <a:schemeClr val="dk1"/>
              </a:solidFill>
              <a:latin typeface="Calibri"/>
              <a:ea typeface="Calibri"/>
              <a:cs typeface="Calibri"/>
              <a:sym typeface="Calibri"/>
            </a:endParaRPr>
          </a:p>
        </p:txBody>
      </p:sp>
      <p:sp>
        <p:nvSpPr>
          <p:cNvPr id="382" name="Google Shape;382;p39"/>
          <p:cNvSpPr txBox="1"/>
          <p:nvPr/>
        </p:nvSpPr>
        <p:spPr>
          <a:xfrm>
            <a:off x="7271750" y="3548025"/>
            <a:ext cx="15852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a:solidFill>
                  <a:schemeClr val="lt1"/>
                </a:solidFill>
                <a:latin typeface="Calibri"/>
                <a:ea typeface="Calibri"/>
                <a:cs typeface="Calibri"/>
                <a:sym typeface="Calibri"/>
              </a:rPr>
              <a:t>SaaS:  60% (₹90 Cr ARR)</a:t>
            </a:r>
            <a:endParaRPr sz="11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solidFill>
                  <a:schemeClr val="lt1"/>
                </a:solidFill>
                <a:latin typeface="Calibri"/>
                <a:ea typeface="Calibri"/>
                <a:cs typeface="Calibri"/>
                <a:sym typeface="Calibri"/>
              </a:rPr>
              <a:t>Hardware:  25% (₹35 Cr)</a:t>
            </a:r>
            <a:endParaRPr sz="11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solidFill>
                  <a:schemeClr val="lt1"/>
                </a:solidFill>
                <a:latin typeface="Calibri"/>
                <a:ea typeface="Calibri"/>
                <a:cs typeface="Calibri"/>
                <a:sym typeface="Calibri"/>
              </a:rPr>
              <a:t>Services: 10% (₹15 Cr)</a:t>
            </a:r>
            <a:endParaRPr sz="11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100">
                <a:solidFill>
                  <a:schemeClr val="lt1"/>
                </a:solidFill>
                <a:latin typeface="Calibri"/>
                <a:ea typeface="Calibri"/>
                <a:cs typeface="Calibri"/>
                <a:sym typeface="Calibri"/>
              </a:rPr>
              <a:t>B2B: 5%  (₹10 Cr)</a:t>
            </a:r>
            <a:endParaRPr sz="1100">
              <a:solidFill>
                <a:schemeClr val="lt1"/>
              </a:solidFill>
              <a:latin typeface="Calibri"/>
              <a:ea typeface="Calibri"/>
              <a:cs typeface="Calibri"/>
              <a:sym typeface="Calibri"/>
            </a:endParaRPr>
          </a:p>
          <a:p>
            <a:pPr marL="0" lvl="0" indent="0" algn="l" rtl="0">
              <a:spcBef>
                <a:spcPts val="0"/>
              </a:spcBef>
              <a:spcAft>
                <a:spcPts val="0"/>
              </a:spcAft>
              <a:buNone/>
            </a:pPr>
            <a:endParaRPr sz="1100">
              <a:solidFill>
                <a:schemeClr val="lt1"/>
              </a:solidFill>
              <a:latin typeface="Calibri"/>
              <a:ea typeface="Calibri"/>
              <a:cs typeface="Calibri"/>
              <a:sym typeface="Calibri"/>
            </a:endParaRPr>
          </a:p>
          <a:p>
            <a:pPr marL="0" lvl="0" indent="0" algn="l" rtl="0">
              <a:spcBef>
                <a:spcPts val="0"/>
              </a:spcBef>
              <a:spcAft>
                <a:spcPts val="0"/>
              </a:spcAft>
              <a:buNone/>
            </a:pPr>
            <a:r>
              <a:rPr lang="en" sz="1100">
                <a:solidFill>
                  <a:schemeClr val="lt1"/>
                </a:solidFill>
                <a:latin typeface="Calibri"/>
                <a:ea typeface="Calibri"/>
                <a:cs typeface="Calibri"/>
                <a:sym typeface="Calibri"/>
              </a:rPr>
              <a:t>Connexta captures ₹200–500 Cr (10–12% share).</a:t>
            </a:r>
            <a:endParaRPr sz="11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cxnSp>
        <p:nvCxnSpPr>
          <p:cNvPr id="387" name="Google Shape;387;p40"/>
          <p:cNvCxnSpPr/>
          <p:nvPr/>
        </p:nvCxnSpPr>
        <p:spPr>
          <a:xfrm>
            <a:off x="3889316" y="1098787"/>
            <a:ext cx="1042988" cy="0"/>
          </a:xfrm>
          <a:prstGeom prst="straightConnector1">
            <a:avLst/>
          </a:prstGeom>
          <a:noFill/>
          <a:ln w="25400" cap="flat" cmpd="sng">
            <a:solidFill>
              <a:srgbClr val="F2F2F2"/>
            </a:solidFill>
            <a:prstDash val="solid"/>
            <a:miter lim="800000"/>
            <a:headEnd type="none" w="sm" len="sm"/>
            <a:tailEnd type="none" w="sm" len="sm"/>
          </a:ln>
        </p:spPr>
      </p:cxnSp>
      <p:sp>
        <p:nvSpPr>
          <p:cNvPr id="388" name="Google Shape;388;p40"/>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389" name="Google Shape;389;p40"/>
          <p:cNvSpPr txBox="1"/>
          <p:nvPr/>
        </p:nvSpPr>
        <p:spPr>
          <a:xfrm>
            <a:off x="682619" y="87827"/>
            <a:ext cx="8015400" cy="5124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3600" b="1" i="0" u="none" strike="noStrike" cap="none">
                <a:solidFill>
                  <a:srgbClr val="545454"/>
                </a:solidFill>
                <a:latin typeface="Montserrat"/>
                <a:ea typeface="Montserrat"/>
                <a:cs typeface="Montserrat"/>
                <a:sym typeface="Montserrat"/>
              </a:rPr>
              <a:t>The Team</a:t>
            </a:r>
            <a:endParaRPr sz="3600" b="1" i="0" u="none" strike="noStrike" cap="none">
              <a:solidFill>
                <a:schemeClr val="accent1"/>
              </a:solidFill>
              <a:latin typeface="Montserrat"/>
              <a:ea typeface="Montserrat"/>
              <a:cs typeface="Montserrat"/>
              <a:sym typeface="Montserrat"/>
            </a:endParaRPr>
          </a:p>
        </p:txBody>
      </p:sp>
      <p:grpSp>
        <p:nvGrpSpPr>
          <p:cNvPr id="390" name="Google Shape;390;p40"/>
          <p:cNvGrpSpPr/>
          <p:nvPr/>
        </p:nvGrpSpPr>
        <p:grpSpPr>
          <a:xfrm>
            <a:off x="593850" y="661700"/>
            <a:ext cx="7954784" cy="4136674"/>
            <a:chOff x="-15" y="-729004"/>
            <a:chExt cx="10923900" cy="5515566"/>
          </a:xfrm>
        </p:grpSpPr>
        <p:sp>
          <p:nvSpPr>
            <p:cNvPr id="391" name="Google Shape;391;p40"/>
            <p:cNvSpPr/>
            <p:nvPr/>
          </p:nvSpPr>
          <p:spPr>
            <a:xfrm>
              <a:off x="-15" y="-729004"/>
              <a:ext cx="3859500" cy="36483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2" name="Google Shape;392;p40"/>
            <p:cNvSpPr txBox="1"/>
            <p:nvPr/>
          </p:nvSpPr>
          <p:spPr>
            <a:xfrm>
              <a:off x="335927" y="-172871"/>
              <a:ext cx="3542100" cy="23970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Montserrat"/>
                <a:buNone/>
              </a:pPr>
              <a:endParaRPr sz="1100" dirty="0"/>
            </a:p>
          </p:txBody>
        </p:sp>
        <p:sp>
          <p:nvSpPr>
            <p:cNvPr id="393" name="Google Shape;393;p40"/>
            <p:cNvSpPr/>
            <p:nvPr/>
          </p:nvSpPr>
          <p:spPr>
            <a:xfrm>
              <a:off x="3958785" y="-728804"/>
              <a:ext cx="6965100" cy="36483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4" name="Google Shape;394;p40"/>
            <p:cNvSpPr txBox="1"/>
            <p:nvPr/>
          </p:nvSpPr>
          <p:spPr>
            <a:xfrm>
              <a:off x="3958785" y="-515371"/>
              <a:ext cx="6866100" cy="32688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600"/>
                </a:spcBef>
                <a:spcAft>
                  <a:spcPts val="0"/>
                </a:spcAft>
                <a:buClr>
                  <a:schemeClr val="dk1"/>
                </a:buClr>
                <a:buSzPts val="1100"/>
                <a:buFont typeface="Arial"/>
                <a:buNone/>
              </a:pPr>
              <a:endParaRPr sz="12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endParaRPr sz="12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endParaRPr sz="1200" b="1"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200" b="1" dirty="0">
                  <a:solidFill>
                    <a:schemeClr val="lt1"/>
                  </a:solidFill>
                  <a:latin typeface="Montserrat"/>
                  <a:ea typeface="Montserrat"/>
                  <a:cs typeface="Montserrat"/>
                  <a:sym typeface="Montserrat"/>
                </a:rPr>
                <a:t>Shankari S </a:t>
              </a:r>
              <a:r>
                <a:rPr lang="en" sz="1200" dirty="0">
                  <a:solidFill>
                    <a:schemeClr val="lt1"/>
                  </a:solidFill>
                  <a:latin typeface="Montserrat"/>
                  <a:ea typeface="Montserrat"/>
                  <a:cs typeface="Montserrat"/>
                  <a:sym typeface="Montserrat"/>
                </a:rPr>
                <a:t>- Second Year Biomedical Engineering  </a:t>
              </a:r>
              <a:endParaRPr sz="12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000" dirty="0">
                  <a:solidFill>
                    <a:schemeClr val="lt1"/>
                  </a:solidFill>
                  <a:latin typeface="Montserrat"/>
                  <a:ea typeface="Montserrat"/>
                  <a:cs typeface="Montserrat"/>
                  <a:sym typeface="Montserrat"/>
                </a:rPr>
                <a:t>Android/Web app developer, UI/UX for healthcare , Bluetooth integration, real-time dashboard design</a:t>
              </a:r>
              <a:endParaRPr sz="10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200" dirty="0">
                  <a:solidFill>
                    <a:schemeClr val="lt1"/>
                  </a:solidFill>
                  <a:latin typeface="Montserrat"/>
                  <a:ea typeface="Montserrat"/>
                  <a:cs typeface="Montserrat"/>
                  <a:sym typeface="Montserrat"/>
                </a:rPr>
                <a:t>Frontend Developer &amp; UI/UX</a:t>
              </a:r>
              <a:endParaRPr sz="12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200" b="1" dirty="0">
                  <a:solidFill>
                    <a:schemeClr val="lt1"/>
                  </a:solidFill>
                  <a:latin typeface="Montserrat"/>
                  <a:ea typeface="Montserrat"/>
                  <a:cs typeface="Montserrat"/>
                  <a:sym typeface="Montserrat"/>
                </a:rPr>
                <a:t>Vedhavalli V</a:t>
              </a:r>
              <a:r>
                <a:rPr lang="en" sz="1200" dirty="0">
                  <a:solidFill>
                    <a:schemeClr val="lt1"/>
                  </a:solidFill>
                  <a:latin typeface="Montserrat"/>
                  <a:ea typeface="Montserrat"/>
                  <a:cs typeface="Montserrat"/>
                  <a:sym typeface="Montserrat"/>
                </a:rPr>
                <a:t> - Third Year Biomedical Engineering</a:t>
              </a:r>
              <a:endParaRPr sz="12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000" dirty="0">
                  <a:solidFill>
                    <a:schemeClr val="lt1"/>
                  </a:solidFill>
                  <a:latin typeface="Montserrat"/>
                  <a:ea typeface="Montserrat"/>
                  <a:cs typeface="Montserrat"/>
                  <a:sym typeface="Montserrat"/>
                </a:rPr>
                <a:t>ESP32 + sensor integration, Builds wearable hardware, MATLAB signal processing</a:t>
              </a:r>
              <a:endParaRPr sz="10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200" dirty="0">
                  <a:solidFill>
                    <a:schemeClr val="lt1"/>
                  </a:solidFill>
                  <a:latin typeface="Montserrat"/>
                  <a:ea typeface="Montserrat"/>
                  <a:cs typeface="Montserrat"/>
                  <a:sym typeface="Montserrat"/>
                </a:rPr>
                <a:t>Product Lead &amp; Hardware </a:t>
              </a:r>
              <a:endParaRPr sz="12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200" b="1" dirty="0">
                  <a:solidFill>
                    <a:schemeClr val="lt1"/>
                  </a:solidFill>
                  <a:latin typeface="Montserrat"/>
                  <a:ea typeface="Montserrat"/>
                  <a:cs typeface="Montserrat"/>
                  <a:sym typeface="Montserrat"/>
                </a:rPr>
                <a:t>Swathi Priya S </a:t>
              </a:r>
              <a:r>
                <a:rPr lang="en" sz="1200" dirty="0">
                  <a:solidFill>
                    <a:schemeClr val="lt1"/>
                  </a:solidFill>
                  <a:latin typeface="Montserrat"/>
                  <a:ea typeface="Montserrat"/>
                  <a:cs typeface="Montserrat"/>
                  <a:sym typeface="Montserrat"/>
                </a:rPr>
                <a:t>- Third Year Biomedical Engineering  </a:t>
              </a:r>
              <a:endParaRPr sz="12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200" dirty="0">
                  <a:solidFill>
                    <a:schemeClr val="lt1"/>
                  </a:solidFill>
                  <a:latin typeface="Montserrat"/>
                  <a:ea typeface="Montserrat"/>
                  <a:cs typeface="Montserrat"/>
                  <a:sym typeface="Montserrat"/>
                </a:rPr>
                <a:t> </a:t>
              </a:r>
              <a:r>
                <a:rPr lang="en" sz="1000" dirty="0">
                  <a:solidFill>
                    <a:schemeClr val="lt1"/>
                  </a:solidFill>
                  <a:latin typeface="Montserrat"/>
                  <a:ea typeface="Montserrat"/>
                  <a:cs typeface="Montserrat"/>
                  <a:sym typeface="Montserrat"/>
                </a:rPr>
                <a:t>Firmware + Bluetooth connectivity  , IoT platform development, production-ready embedded systems</a:t>
              </a:r>
              <a:endParaRPr sz="10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200" dirty="0">
                  <a:solidFill>
                    <a:schemeClr val="lt1"/>
                  </a:solidFill>
                  <a:latin typeface="Montserrat"/>
                  <a:ea typeface="Montserrat"/>
                  <a:cs typeface="Montserrat"/>
                  <a:sym typeface="Montserrat"/>
                </a:rPr>
                <a:t>Embedded Systems  </a:t>
              </a:r>
              <a:endParaRPr sz="12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endParaRPr sz="12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endParaRPr sz="1200" dirty="0">
                <a:solidFill>
                  <a:schemeClr val="lt1"/>
                </a:solidFill>
                <a:latin typeface="Montserrat"/>
                <a:ea typeface="Montserrat"/>
                <a:cs typeface="Montserrat"/>
                <a:sym typeface="Montserrat"/>
              </a:endParaRPr>
            </a:p>
            <a:p>
              <a:pPr marL="0" marR="0" lvl="0" indent="0" algn="l" rtl="0">
                <a:lnSpc>
                  <a:spcPct val="90000"/>
                </a:lnSpc>
                <a:spcBef>
                  <a:spcPts val="600"/>
                </a:spcBef>
                <a:spcAft>
                  <a:spcPts val="0"/>
                </a:spcAft>
                <a:buClr>
                  <a:schemeClr val="lt1"/>
                </a:buClr>
                <a:buSzPts val="1800"/>
                <a:buFont typeface="Montserrat"/>
                <a:buNone/>
              </a:pPr>
              <a:endParaRPr sz="1700" dirty="0">
                <a:solidFill>
                  <a:schemeClr val="lt1"/>
                </a:solidFill>
                <a:latin typeface="Montserrat"/>
                <a:ea typeface="Montserrat"/>
                <a:cs typeface="Montserrat"/>
                <a:sym typeface="Montserrat"/>
              </a:endParaRPr>
            </a:p>
          </p:txBody>
        </p:sp>
        <p:sp>
          <p:nvSpPr>
            <p:cNvPr id="395" name="Google Shape;395;p40"/>
            <p:cNvSpPr/>
            <p:nvPr/>
          </p:nvSpPr>
          <p:spPr>
            <a:xfrm>
              <a:off x="-15" y="3040096"/>
              <a:ext cx="10923900" cy="1746300"/>
            </a:xfrm>
            <a:prstGeom prst="rect">
              <a:avLst/>
            </a:prstGeom>
            <a:solidFill>
              <a:srgbClr val="F0403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6" name="Google Shape;396;p40"/>
            <p:cNvSpPr txBox="1"/>
            <p:nvPr/>
          </p:nvSpPr>
          <p:spPr>
            <a:xfrm>
              <a:off x="-15" y="3377462"/>
              <a:ext cx="10407900" cy="1409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600"/>
                </a:spcBef>
                <a:spcAft>
                  <a:spcPts val="0"/>
                </a:spcAft>
                <a:buClr>
                  <a:schemeClr val="dk1"/>
                </a:buClr>
                <a:buSzPts val="1100"/>
                <a:buFont typeface="Arial"/>
                <a:buNone/>
              </a:pPr>
              <a:r>
                <a:rPr lang="en" sz="1500" dirty="0">
                  <a:solidFill>
                    <a:schemeClr val="lt1"/>
                  </a:solidFill>
                  <a:latin typeface="Montserrat"/>
                  <a:ea typeface="Montserrat"/>
                  <a:cs typeface="Montserrat"/>
                  <a:sym typeface="Montserrat"/>
                </a:rPr>
                <a:t>Unique Value Each Brings:</a:t>
              </a:r>
              <a:endParaRPr sz="15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500" dirty="0">
                  <a:solidFill>
                    <a:schemeClr val="lt1"/>
                  </a:solidFill>
                  <a:latin typeface="Montserrat"/>
                  <a:ea typeface="Montserrat"/>
                  <a:cs typeface="Montserrat"/>
                  <a:sym typeface="Montserrat"/>
                </a:rPr>
                <a:t>Biomedical domain knowledge + hands-on prototype experience</a:t>
              </a:r>
              <a:endParaRPr sz="15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500" dirty="0">
                  <a:solidFill>
                    <a:schemeClr val="lt1"/>
                  </a:solidFill>
                  <a:latin typeface="Montserrat"/>
                  <a:ea typeface="Montserrat"/>
                  <a:cs typeface="Montserrat"/>
                  <a:sym typeface="Montserrat"/>
                </a:rPr>
                <a:t>Full-stack development (hardware → cloud → mobile app)</a:t>
              </a:r>
              <a:endParaRPr sz="15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500" dirty="0">
                  <a:solidFill>
                    <a:schemeClr val="lt1"/>
                  </a:solidFill>
                  <a:latin typeface="Montserrat"/>
                  <a:ea typeface="Montserrat"/>
                  <a:cs typeface="Montserrat"/>
                  <a:sym typeface="Montserrat"/>
                </a:rPr>
                <a:t>Real-world hospital problem solving </a:t>
              </a:r>
              <a:endParaRPr sz="1500" dirty="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endParaRPr sz="900" dirty="0">
                <a:solidFill>
                  <a:schemeClr val="lt1"/>
                </a:solidFill>
                <a:latin typeface="Montserrat"/>
                <a:ea typeface="Montserrat"/>
                <a:cs typeface="Montserrat"/>
                <a:sym typeface="Montserrat"/>
              </a:endParaRPr>
            </a:p>
            <a:p>
              <a:pPr marL="0" marR="0" lvl="0" indent="0" algn="l" rtl="0">
                <a:lnSpc>
                  <a:spcPct val="90000"/>
                </a:lnSpc>
                <a:spcBef>
                  <a:spcPts val="600"/>
                </a:spcBef>
                <a:spcAft>
                  <a:spcPts val="0"/>
                </a:spcAft>
                <a:buClr>
                  <a:schemeClr val="lt1"/>
                </a:buClr>
                <a:buSzPts val="1800"/>
                <a:buFont typeface="Montserrat"/>
                <a:buNone/>
              </a:pPr>
              <a:endParaRPr sz="900" dirty="0">
                <a:solidFill>
                  <a:schemeClr val="lt1"/>
                </a:solidFill>
                <a:latin typeface="Montserrat"/>
                <a:ea typeface="Montserrat"/>
                <a:cs typeface="Montserrat"/>
                <a:sym typeface="Montserrat"/>
              </a:endParaRPr>
            </a:p>
          </p:txBody>
        </p:sp>
      </p:grpSp>
      <p:sp>
        <p:nvSpPr>
          <p:cNvPr id="2" name="AutoShape 2">
            <a:extLst>
              <a:ext uri="{FF2B5EF4-FFF2-40B4-BE49-F238E27FC236}">
                <a16:creationId xmlns:a16="http://schemas.microsoft.com/office/drawing/2014/main" id="{25B87C07-023B-18E7-79C7-22A8A021C47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CBCE8AC3-B3D2-3D5C-9C60-F7AFBBD4F76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a:extLst>
              <a:ext uri="{FF2B5EF4-FFF2-40B4-BE49-F238E27FC236}">
                <a16:creationId xmlns:a16="http://schemas.microsoft.com/office/drawing/2014/main" id="{F73956E9-24E7-E1CB-34D0-549EADE0A427}"/>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8">
            <a:extLst>
              <a:ext uri="{FF2B5EF4-FFF2-40B4-BE49-F238E27FC236}">
                <a16:creationId xmlns:a16="http://schemas.microsoft.com/office/drawing/2014/main" id="{68748357-4972-ECA5-F7E3-41EBE439790C}"/>
              </a:ext>
            </a:extLst>
          </p:cNvPr>
          <p:cNvSpPr>
            <a:spLocks noChangeAspect="1" noChangeArrowheads="1"/>
          </p:cNvSpPr>
          <p:nvPr/>
        </p:nvSpPr>
        <p:spPr bwMode="auto">
          <a:xfrm>
            <a:off x="4876800" y="28765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DB61367B-F84A-9EFE-6E7D-DF14AC29CAB1}"/>
              </a:ext>
            </a:extLst>
          </p:cNvPr>
          <p:cNvPicPr>
            <a:picLocks noChangeAspect="1"/>
          </p:cNvPicPr>
          <p:nvPr/>
        </p:nvPicPr>
        <p:blipFill>
          <a:blip r:embed="rId3"/>
          <a:srcRect t="25709" b="29110"/>
          <a:stretch>
            <a:fillRect/>
          </a:stretch>
        </p:blipFill>
        <p:spPr>
          <a:xfrm>
            <a:off x="838483" y="950632"/>
            <a:ext cx="1100528" cy="1121235"/>
          </a:xfrm>
          <a:prstGeom prst="rect">
            <a:avLst/>
          </a:prstGeom>
        </p:spPr>
      </p:pic>
      <p:sp>
        <p:nvSpPr>
          <p:cNvPr id="8" name="AutoShape 12">
            <a:extLst>
              <a:ext uri="{FF2B5EF4-FFF2-40B4-BE49-F238E27FC236}">
                <a16:creationId xmlns:a16="http://schemas.microsoft.com/office/drawing/2014/main" id="{CF95C3BE-4598-988C-1235-97A96B5B0BA3}"/>
              </a:ext>
            </a:extLst>
          </p:cNvPr>
          <p:cNvSpPr>
            <a:spLocks noChangeAspect="1" noChangeArrowheads="1"/>
          </p:cNvSpPr>
          <p:nvPr/>
        </p:nvSpPr>
        <p:spPr bwMode="auto">
          <a:xfrm>
            <a:off x="5029200" y="3028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4">
            <a:extLst>
              <a:ext uri="{FF2B5EF4-FFF2-40B4-BE49-F238E27FC236}">
                <a16:creationId xmlns:a16="http://schemas.microsoft.com/office/drawing/2014/main" id="{0813D044-4C91-26B3-1347-C27B90D9F05B}"/>
              </a:ext>
            </a:extLst>
          </p:cNvPr>
          <p:cNvSpPr>
            <a:spLocks noChangeAspect="1" noChangeArrowheads="1"/>
          </p:cNvSpPr>
          <p:nvPr/>
        </p:nvSpPr>
        <p:spPr bwMode="auto">
          <a:xfrm>
            <a:off x="5181600" y="3181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1BB04DCC-FADF-7887-F8D3-2FCACF8559A6}"/>
              </a:ext>
            </a:extLst>
          </p:cNvPr>
          <p:cNvPicPr>
            <a:picLocks noChangeAspect="1"/>
          </p:cNvPicPr>
          <p:nvPr/>
        </p:nvPicPr>
        <p:blipFill>
          <a:blip r:embed="rId4"/>
          <a:srcRect t="30380" b="25825"/>
          <a:stretch>
            <a:fillRect/>
          </a:stretch>
        </p:blipFill>
        <p:spPr>
          <a:xfrm>
            <a:off x="2128161" y="950632"/>
            <a:ext cx="1157288" cy="1121234"/>
          </a:xfrm>
          <a:prstGeom prst="rect">
            <a:avLst/>
          </a:prstGeom>
        </p:spPr>
      </p:pic>
      <p:pic>
        <p:nvPicPr>
          <p:cNvPr id="10" name="Picture 9">
            <a:extLst>
              <a:ext uri="{FF2B5EF4-FFF2-40B4-BE49-F238E27FC236}">
                <a16:creationId xmlns:a16="http://schemas.microsoft.com/office/drawing/2014/main" id="{825AB6B8-12FD-9967-8F6E-FFA8728F32C0}"/>
              </a:ext>
            </a:extLst>
          </p:cNvPr>
          <p:cNvPicPr>
            <a:picLocks noChangeAspect="1"/>
          </p:cNvPicPr>
          <p:nvPr/>
        </p:nvPicPr>
        <p:blipFill>
          <a:blip r:embed="rId5"/>
          <a:srcRect l="1481" t="29966" r="-1481" b="25014"/>
          <a:stretch>
            <a:fillRect/>
          </a:stretch>
        </p:blipFill>
        <p:spPr>
          <a:xfrm>
            <a:off x="1536614" y="2199016"/>
            <a:ext cx="1004887" cy="10502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0"/>
        <p:cNvGrpSpPr/>
        <p:nvPr/>
      </p:nvGrpSpPr>
      <p:grpSpPr>
        <a:xfrm>
          <a:off x="0" y="0"/>
          <a:ext cx="0" cy="0"/>
          <a:chOff x="0" y="0"/>
          <a:chExt cx="0" cy="0"/>
        </a:xfrm>
      </p:grpSpPr>
      <p:sp>
        <p:nvSpPr>
          <p:cNvPr id="401" name="Google Shape;401;p41"/>
          <p:cNvSpPr/>
          <p:nvPr/>
        </p:nvSpPr>
        <p:spPr>
          <a:xfrm>
            <a:off x="878477" y="-1121773"/>
            <a:ext cx="7387046" cy="7387046"/>
          </a:xfrm>
          <a:prstGeom prst="donut">
            <a:avLst>
              <a:gd name="adj" fmla="val 22544"/>
            </a:avLst>
          </a:prstGeom>
          <a:solidFill>
            <a:srgbClr val="F9F9F9"/>
          </a:solidFill>
          <a:ln>
            <a:noFill/>
          </a:ln>
          <a:effectLst>
            <a:outerShdw blurRad="673100" sx="102000" sy="102000" algn="ctr" rotWithShape="0">
              <a:srgbClr val="000000">
                <a:alpha val="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02" name="Google Shape;402;p41"/>
          <p:cNvSpPr/>
          <p:nvPr/>
        </p:nvSpPr>
        <p:spPr>
          <a:xfrm>
            <a:off x="2312125" y="1749718"/>
            <a:ext cx="2425150" cy="1310185"/>
          </a:xfrm>
          <a:prstGeom prst="rect">
            <a:avLst/>
          </a:prstGeom>
          <a:noFill/>
          <a:ln w="57150" cap="flat" cmpd="sng">
            <a:solidFill>
              <a:srgbClr val="7F7F7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3" name="Google Shape;403;p41"/>
          <p:cNvSpPr/>
          <p:nvPr/>
        </p:nvSpPr>
        <p:spPr>
          <a:xfrm>
            <a:off x="4164921" y="1914344"/>
            <a:ext cx="994581" cy="980933"/>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4" name="Google Shape;404;p41"/>
          <p:cNvSpPr txBox="1"/>
          <p:nvPr/>
        </p:nvSpPr>
        <p:spPr>
          <a:xfrm>
            <a:off x="2571332" y="1816187"/>
            <a:ext cx="4001336" cy="108491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600" b="1" i="0" u="none" strike="noStrike" cap="none">
                <a:solidFill>
                  <a:srgbClr val="262626"/>
                </a:solidFill>
                <a:latin typeface="Calibri"/>
                <a:ea typeface="Calibri"/>
                <a:cs typeface="Calibri"/>
                <a:sym typeface="Calibri"/>
              </a:rPr>
              <a:t>Thank</a:t>
            </a:r>
            <a:r>
              <a:rPr lang="en" sz="6600" b="0" i="1" u="none" strike="noStrike" cap="none">
                <a:solidFill>
                  <a:srgbClr val="EE2516"/>
                </a:solidFill>
                <a:latin typeface="Calibri"/>
                <a:ea typeface="Calibri"/>
                <a:cs typeface="Calibri"/>
                <a:sym typeface="Calibri"/>
              </a:rPr>
              <a:t>you</a:t>
            </a:r>
            <a:endParaRPr sz="6600" i="1">
              <a:solidFill>
                <a:schemeClr val="accen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cxnSp>
        <p:nvCxnSpPr>
          <p:cNvPr id="146" name="Google Shape;146;p31"/>
          <p:cNvCxnSpPr/>
          <p:nvPr/>
        </p:nvCxnSpPr>
        <p:spPr>
          <a:xfrm>
            <a:off x="3889316" y="1098787"/>
            <a:ext cx="1042988" cy="0"/>
          </a:xfrm>
          <a:prstGeom prst="straightConnector1">
            <a:avLst/>
          </a:prstGeom>
          <a:noFill/>
          <a:ln w="25400" cap="flat" cmpd="sng">
            <a:solidFill>
              <a:srgbClr val="F2F2F2"/>
            </a:solidFill>
            <a:prstDash val="solid"/>
            <a:miter lim="800000"/>
            <a:headEnd type="none" w="sm" len="sm"/>
            <a:tailEnd type="none" w="sm" len="sm"/>
          </a:ln>
        </p:spPr>
      </p:cxnSp>
      <p:sp>
        <p:nvSpPr>
          <p:cNvPr id="147" name="Google Shape;147;p31"/>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148" name="Google Shape;148;p31"/>
          <p:cNvSpPr txBox="1"/>
          <p:nvPr/>
        </p:nvSpPr>
        <p:spPr>
          <a:xfrm>
            <a:off x="3027175" y="132500"/>
            <a:ext cx="4092900" cy="6357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2300" b="1" i="0" u="none" strike="noStrike" cap="none">
                <a:solidFill>
                  <a:srgbClr val="545454"/>
                </a:solidFill>
                <a:latin typeface="Montserrat"/>
                <a:ea typeface="Montserrat"/>
                <a:cs typeface="Montserrat"/>
                <a:sym typeface="Montserrat"/>
              </a:rPr>
              <a:t>The Overview</a:t>
            </a:r>
            <a:endParaRPr sz="2300" b="1" i="0" u="none" strike="noStrike" cap="none">
              <a:solidFill>
                <a:schemeClr val="accent1"/>
              </a:solidFill>
              <a:latin typeface="Montserrat"/>
              <a:ea typeface="Montserrat"/>
              <a:cs typeface="Montserrat"/>
              <a:sym typeface="Montserrat"/>
            </a:endParaRPr>
          </a:p>
          <a:p>
            <a:pPr marL="0" marR="0" lvl="0" indent="0" algn="ctr" rtl="0">
              <a:lnSpc>
                <a:spcPct val="80000"/>
              </a:lnSpc>
              <a:spcBef>
                <a:spcPts val="0"/>
              </a:spcBef>
              <a:spcAft>
                <a:spcPts val="0"/>
              </a:spcAft>
              <a:buNone/>
            </a:pPr>
            <a:endParaRPr sz="2300" b="1" i="0" u="none" strike="noStrike" cap="none">
              <a:solidFill>
                <a:schemeClr val="accent1"/>
              </a:solidFill>
              <a:latin typeface="Montserrat"/>
              <a:ea typeface="Montserrat"/>
              <a:cs typeface="Montserrat"/>
              <a:sym typeface="Montserrat"/>
            </a:endParaRPr>
          </a:p>
        </p:txBody>
      </p:sp>
      <p:sp>
        <p:nvSpPr>
          <p:cNvPr id="149" name="Google Shape;149;p31"/>
          <p:cNvSpPr txBox="1"/>
          <p:nvPr/>
        </p:nvSpPr>
        <p:spPr>
          <a:xfrm>
            <a:off x="912441" y="524006"/>
            <a:ext cx="7615583" cy="71558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100" b="0" i="0" u="none" strike="noStrike" cap="none">
                <a:solidFill>
                  <a:srgbClr val="F04034"/>
                </a:solidFill>
                <a:latin typeface="Montserrat"/>
                <a:ea typeface="Montserrat"/>
                <a:cs typeface="Montserrat"/>
                <a:sym typeface="Montserrat"/>
              </a:rPr>
              <a:t>                 </a:t>
            </a:r>
            <a:r>
              <a:rPr lang="en" sz="1100" b="1" i="0" u="none" strike="noStrike" cap="none">
                <a:solidFill>
                  <a:srgbClr val="F04034"/>
                </a:solidFill>
                <a:latin typeface="Montserrat"/>
                <a:ea typeface="Montserrat"/>
                <a:cs typeface="Montserrat"/>
                <a:sym typeface="Montserrat"/>
              </a:rPr>
              <a:t>IoMT Smart System </a:t>
            </a:r>
            <a:r>
              <a:rPr lang="en" sz="1100" b="0" i="0" u="none" strike="noStrike" cap="none">
                <a:solidFill>
                  <a:srgbClr val="F04034"/>
                </a:solidFill>
                <a:latin typeface="Montserrat"/>
                <a:ea typeface="Montserrat"/>
                <a:cs typeface="Montserrat"/>
                <a:sym typeface="Montserrat"/>
              </a:rPr>
              <a:t>is a </a:t>
            </a:r>
            <a:r>
              <a:rPr lang="en" sz="1100" b="1" i="0" u="none" strike="noStrike" cap="none">
                <a:solidFill>
                  <a:srgbClr val="F04034"/>
                </a:solidFill>
                <a:latin typeface="Montserrat"/>
                <a:ea typeface="Montserrat"/>
                <a:cs typeface="Montserrat"/>
                <a:sym typeface="Montserrat"/>
              </a:rPr>
              <a:t>plug-and-play solution </a:t>
            </a:r>
            <a:r>
              <a:rPr lang="en" sz="1100" b="0" i="0" u="none" strike="noStrike" cap="none">
                <a:solidFill>
                  <a:srgbClr val="F04034"/>
                </a:solidFill>
                <a:latin typeface="Montserrat"/>
                <a:ea typeface="Montserrat"/>
                <a:cs typeface="Montserrat"/>
                <a:sym typeface="Montserrat"/>
              </a:rPr>
              <a:t>designed to convert </a:t>
            </a:r>
            <a:r>
              <a:rPr lang="en" sz="1100" b="1" i="0" u="none" strike="noStrike" cap="none">
                <a:solidFill>
                  <a:srgbClr val="F04034"/>
                </a:solidFill>
                <a:latin typeface="Montserrat"/>
                <a:ea typeface="Montserrat"/>
                <a:cs typeface="Montserrat"/>
                <a:sym typeface="Montserrat"/>
              </a:rPr>
              <a:t>any legacy medical device into a smart IoMT-enabled device </a:t>
            </a:r>
            <a:r>
              <a:rPr lang="en" sz="1100" b="0" i="0" u="none" strike="noStrike" cap="none">
                <a:solidFill>
                  <a:srgbClr val="F04034"/>
                </a:solidFill>
                <a:latin typeface="Montserrat"/>
                <a:ea typeface="Montserrat"/>
                <a:cs typeface="Montserrat"/>
                <a:sym typeface="Montserrat"/>
              </a:rPr>
              <a:t>.The system uses a </a:t>
            </a:r>
            <a:r>
              <a:rPr lang="en" sz="1100" b="1" i="0" u="none" strike="noStrike" cap="none">
                <a:solidFill>
                  <a:srgbClr val="F04034"/>
                </a:solidFill>
                <a:latin typeface="Montserrat"/>
                <a:ea typeface="Montserrat"/>
                <a:cs typeface="Montserrat"/>
                <a:sym typeface="Montserrat"/>
              </a:rPr>
              <a:t>universal adapter and universal probe interface </a:t>
            </a:r>
            <a:r>
              <a:rPr lang="en" sz="1100" b="0" i="0" u="none" strike="noStrike" cap="none">
                <a:solidFill>
                  <a:srgbClr val="F04034"/>
                </a:solidFill>
                <a:latin typeface="Montserrat"/>
                <a:ea typeface="Montserrat"/>
                <a:cs typeface="Montserrat"/>
                <a:sym typeface="Montserrat"/>
              </a:rPr>
              <a:t>connected to existing medical devices, enabling </a:t>
            </a:r>
            <a:r>
              <a:rPr lang="en" sz="1100" b="1" i="0" u="none" strike="noStrike" cap="none">
                <a:solidFill>
                  <a:srgbClr val="F04034"/>
                </a:solidFill>
                <a:latin typeface="Montserrat"/>
                <a:ea typeface="Montserrat"/>
                <a:cs typeface="Montserrat"/>
                <a:sym typeface="Montserrat"/>
              </a:rPr>
              <a:t>real-time monitoring, EHR integration, AMC tracking, and AI-based alerts at low cost.</a:t>
            </a:r>
            <a:endParaRPr sz="1100" b="1" i="0" u="none" strike="noStrike" cap="none">
              <a:solidFill>
                <a:srgbClr val="F04034"/>
              </a:solidFill>
              <a:latin typeface="Montserrat"/>
              <a:ea typeface="Montserrat"/>
              <a:cs typeface="Montserrat"/>
              <a:sym typeface="Montserrat"/>
            </a:endParaRPr>
          </a:p>
        </p:txBody>
      </p:sp>
      <p:pic>
        <p:nvPicPr>
          <p:cNvPr id="150" name="Google Shape;150;p31"/>
          <p:cNvPicPr preferRelativeResize="0"/>
          <p:nvPr/>
        </p:nvPicPr>
        <p:blipFill rotWithShape="1">
          <a:blip r:embed="rId3">
            <a:alphaModFix/>
          </a:blip>
          <a:srcRect t="8121" b="9431"/>
          <a:stretch/>
        </p:blipFill>
        <p:spPr>
          <a:xfrm>
            <a:off x="0" y="524000"/>
            <a:ext cx="9144000" cy="4619500"/>
          </a:xfrm>
          <a:prstGeom prst="rect">
            <a:avLst/>
          </a:prstGeom>
          <a:noFill/>
          <a:ln>
            <a:noFill/>
          </a:ln>
        </p:spPr>
      </p:pic>
      <p:pic>
        <p:nvPicPr>
          <p:cNvPr id="151" name="Google Shape;151;p31"/>
          <p:cNvPicPr preferRelativeResize="0"/>
          <p:nvPr/>
        </p:nvPicPr>
        <p:blipFill>
          <a:blip r:embed="rId4">
            <a:alphaModFix/>
          </a:blip>
          <a:stretch>
            <a:fillRect/>
          </a:stretch>
        </p:blipFill>
        <p:spPr>
          <a:xfrm>
            <a:off x="0" y="492713"/>
            <a:ext cx="9144000" cy="4619500"/>
          </a:xfrm>
          <a:prstGeom prst="rect">
            <a:avLst/>
          </a:prstGeom>
          <a:noFill/>
          <a:ln>
            <a:noFill/>
          </a:ln>
        </p:spPr>
      </p:pic>
      <p:grpSp>
        <p:nvGrpSpPr>
          <p:cNvPr id="152" name="Google Shape;152;p31"/>
          <p:cNvGrpSpPr/>
          <p:nvPr/>
        </p:nvGrpSpPr>
        <p:grpSpPr>
          <a:xfrm>
            <a:off x="62650" y="524000"/>
            <a:ext cx="8864600" cy="4471525"/>
            <a:chOff x="-463957" y="-954115"/>
            <a:chExt cx="11819467" cy="5962033"/>
          </a:xfrm>
        </p:grpSpPr>
        <p:sp>
          <p:nvSpPr>
            <p:cNvPr id="153" name="Google Shape;153;p31"/>
            <p:cNvSpPr/>
            <p:nvPr/>
          </p:nvSpPr>
          <p:spPr>
            <a:xfrm>
              <a:off x="-463957" y="-954115"/>
              <a:ext cx="6452100" cy="2424300"/>
            </a:xfrm>
            <a:prstGeom prst="rect">
              <a:avLst/>
            </a:prstGeom>
            <a:solidFill>
              <a:srgbClr val="EE2516"/>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4" name="Google Shape;154;p31"/>
            <p:cNvSpPr txBox="1"/>
            <p:nvPr/>
          </p:nvSpPr>
          <p:spPr>
            <a:xfrm>
              <a:off x="-36723" y="-699115"/>
              <a:ext cx="5741100" cy="1914300"/>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Montserrat"/>
                <a:buNone/>
              </a:pPr>
              <a:r>
                <a:rPr lang="en" sz="1600" b="0" i="0" u="none" strike="noStrike" cap="none">
                  <a:solidFill>
                    <a:schemeClr val="lt1"/>
                  </a:solidFill>
                  <a:latin typeface="Montserrat"/>
                  <a:ea typeface="Montserrat"/>
                  <a:cs typeface="Montserrat"/>
                  <a:sym typeface="Montserrat"/>
                </a:rPr>
                <a:t>         </a:t>
              </a:r>
              <a:r>
                <a:rPr lang="en" sz="1300" b="0" i="0" u="none" strike="noStrike" cap="none">
                  <a:solidFill>
                    <a:schemeClr val="lt1"/>
                  </a:solidFill>
                  <a:latin typeface="Montserrat"/>
                  <a:ea typeface="Montserrat"/>
                  <a:cs typeface="Montserrat"/>
                  <a:sym typeface="Montserrat"/>
                </a:rPr>
                <a:t>We are a team of biomedical engineering students developing a </a:t>
              </a:r>
              <a:r>
                <a:rPr lang="en" sz="1300" b="1" i="0" u="none" strike="noStrike" cap="none">
                  <a:solidFill>
                    <a:schemeClr val="lt1"/>
                  </a:solidFill>
                  <a:latin typeface="Montserrat"/>
                  <a:ea typeface="Montserrat"/>
                  <a:cs typeface="Montserrat"/>
                  <a:sym typeface="Montserrat"/>
                </a:rPr>
                <a:t>universal, low-cost IoMT solution</a:t>
              </a:r>
              <a:r>
                <a:rPr lang="en" sz="1300" b="0" i="0" u="none" strike="noStrike" cap="none">
                  <a:solidFill>
                    <a:schemeClr val="lt1"/>
                  </a:solidFill>
                  <a:latin typeface="Montserrat"/>
                  <a:ea typeface="Montserrat"/>
                  <a:cs typeface="Montserrat"/>
                  <a:sym typeface="Montserrat"/>
                </a:rPr>
                <a:t> that upgrades legacy medical devices without replacing them, improving </a:t>
              </a:r>
              <a:r>
                <a:rPr lang="en" sz="1300" b="1" i="0" u="none" strike="noStrike" cap="none">
                  <a:solidFill>
                    <a:schemeClr val="lt1"/>
                  </a:solidFill>
                  <a:latin typeface="Montserrat"/>
                  <a:ea typeface="Montserrat"/>
                  <a:cs typeface="Montserrat"/>
                  <a:sym typeface="Montserrat"/>
                </a:rPr>
                <a:t>patient safety, hospital efficiency, and digital healthcare adoption.</a:t>
              </a:r>
              <a:endParaRPr sz="1300" b="1" i="0" u="none" strike="noStrike" cap="none">
                <a:solidFill>
                  <a:schemeClr val="lt1"/>
                </a:solidFill>
                <a:latin typeface="Montserrat"/>
                <a:ea typeface="Montserrat"/>
                <a:cs typeface="Montserrat"/>
                <a:sym typeface="Montserrat"/>
              </a:endParaRPr>
            </a:p>
          </p:txBody>
        </p:sp>
        <p:sp>
          <p:nvSpPr>
            <p:cNvPr id="155" name="Google Shape;155;p31"/>
            <p:cNvSpPr/>
            <p:nvPr/>
          </p:nvSpPr>
          <p:spPr>
            <a:xfrm>
              <a:off x="5081010" y="2369118"/>
              <a:ext cx="6274500" cy="26388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 name="Google Shape;156;p31"/>
            <p:cNvSpPr txBox="1"/>
            <p:nvPr/>
          </p:nvSpPr>
          <p:spPr>
            <a:xfrm>
              <a:off x="5356477" y="2605785"/>
              <a:ext cx="5843700" cy="2165400"/>
            </a:xfrm>
            <a:prstGeom prst="rect">
              <a:avLst/>
            </a:prstGeom>
            <a:noFill/>
            <a:ln>
              <a:noFill/>
            </a:ln>
          </p:spPr>
          <p:txBody>
            <a:bodyPr spcFirstLastPara="1" wrap="square" lIns="45725" tIns="45725" rIns="45725" bIns="45725" anchor="ctr" anchorCtr="0">
              <a:noAutofit/>
            </a:bodyPr>
            <a:lstStyle/>
            <a:p>
              <a:pPr marL="0" marR="0" lvl="0" indent="0" algn="l" rtl="0">
                <a:lnSpc>
                  <a:spcPct val="90000"/>
                </a:lnSpc>
                <a:spcBef>
                  <a:spcPts val="0"/>
                </a:spcBef>
                <a:spcAft>
                  <a:spcPts val="0"/>
                </a:spcAft>
                <a:buClr>
                  <a:schemeClr val="lt1"/>
                </a:buClr>
                <a:buSzPts val="1200"/>
                <a:buFont typeface="Montserrat"/>
                <a:buNone/>
              </a:pPr>
              <a:r>
                <a:rPr lang="en" sz="1300" b="0" i="0" u="none" strike="noStrike" cap="none">
                  <a:solidFill>
                    <a:schemeClr val="lt1"/>
                  </a:solidFill>
                  <a:latin typeface="Montserrat"/>
                  <a:ea typeface="Montserrat"/>
                  <a:cs typeface="Montserrat"/>
                  <a:sym typeface="Montserrat"/>
                </a:rPr>
                <a:t>        </a:t>
              </a:r>
              <a:r>
                <a:rPr lang="en" b="0" i="0" u="none" strike="noStrike" cap="none">
                  <a:solidFill>
                    <a:schemeClr val="lt1"/>
                  </a:solidFill>
                  <a:latin typeface="Montserrat"/>
                  <a:ea typeface="Montserrat"/>
                  <a:cs typeface="Montserrat"/>
                  <a:sym typeface="Montserrat"/>
                </a:rPr>
                <a:t>Our solution avoids replacing </a:t>
              </a:r>
              <a:r>
                <a:rPr lang="en" b="1" i="0" u="none" strike="noStrike" cap="none">
                  <a:solidFill>
                    <a:schemeClr val="lt1"/>
                  </a:solidFill>
                  <a:latin typeface="Montserrat"/>
                  <a:ea typeface="Montserrat"/>
                  <a:cs typeface="Montserrat"/>
                  <a:sym typeface="Montserrat"/>
                </a:rPr>
                <a:t>costly smart medical devices </a:t>
              </a:r>
              <a:r>
                <a:rPr lang="en" b="0" i="0" u="none" strike="noStrike" cap="none">
                  <a:solidFill>
                    <a:schemeClr val="lt1"/>
                  </a:solidFill>
                  <a:latin typeface="Montserrat"/>
                  <a:ea typeface="Montserrat"/>
                  <a:cs typeface="Montserrat"/>
                  <a:sym typeface="Montserrat"/>
                </a:rPr>
                <a:t>by using </a:t>
              </a:r>
              <a:r>
                <a:rPr lang="en" b="1" i="0" u="none" strike="noStrike" cap="none">
                  <a:solidFill>
                    <a:schemeClr val="lt1"/>
                  </a:solidFill>
                  <a:latin typeface="Montserrat"/>
                  <a:ea typeface="Montserrat"/>
                  <a:cs typeface="Montserrat"/>
                  <a:sym typeface="Montserrat"/>
                </a:rPr>
                <a:t>low-cost universal adapters for existing legacy equipment</a:t>
              </a:r>
              <a:r>
                <a:rPr lang="en" b="0" i="0" u="none" strike="noStrike" cap="none">
                  <a:solidFill>
                    <a:schemeClr val="lt1"/>
                  </a:solidFill>
                  <a:latin typeface="Montserrat"/>
                  <a:ea typeface="Montserrat"/>
                  <a:cs typeface="Montserrat"/>
                  <a:sym typeface="Montserrat"/>
                </a:rPr>
                <a:t>, where </a:t>
              </a:r>
              <a:r>
                <a:rPr lang="en" b="1" i="0" u="none" strike="noStrike" cap="none">
                  <a:solidFill>
                    <a:schemeClr val="lt1"/>
                  </a:solidFill>
                  <a:latin typeface="Montserrat"/>
                  <a:ea typeface="Montserrat"/>
                  <a:cs typeface="Montserrat"/>
                  <a:sym typeface="Montserrat"/>
                </a:rPr>
                <a:t>multiple adapters </a:t>
              </a:r>
              <a:r>
                <a:rPr lang="en" b="0" i="0" u="none" strike="noStrike" cap="none">
                  <a:solidFill>
                    <a:schemeClr val="lt1"/>
                  </a:solidFill>
                  <a:latin typeface="Montserrat"/>
                  <a:ea typeface="Montserrat"/>
                  <a:cs typeface="Montserrat"/>
                  <a:sym typeface="Montserrat"/>
                </a:rPr>
                <a:t>connected to different devices communicate </a:t>
              </a:r>
              <a:r>
                <a:rPr lang="en" b="1" i="0" u="none" strike="noStrike" cap="none">
                  <a:solidFill>
                    <a:schemeClr val="lt1"/>
                  </a:solidFill>
                  <a:latin typeface="Montserrat"/>
                  <a:ea typeface="Montserrat"/>
                  <a:cs typeface="Montserrat"/>
                  <a:sym typeface="Montserrat"/>
                </a:rPr>
                <a:t>wirelessly with a single Master Controller.</a:t>
              </a:r>
              <a:endParaRPr b="1" i="0" u="none" strike="noStrike" cap="none">
                <a:solidFill>
                  <a:schemeClr val="lt1"/>
                </a:solidFill>
                <a:latin typeface="Montserrat"/>
                <a:ea typeface="Montserrat"/>
                <a:cs typeface="Montserrat"/>
                <a:sym typeface="Montserrat"/>
              </a:endParaRPr>
            </a:p>
          </p:txBody>
        </p:sp>
      </p:grpSp>
      <p:grpSp>
        <p:nvGrpSpPr>
          <p:cNvPr id="157" name="Google Shape;157;p31"/>
          <p:cNvGrpSpPr/>
          <p:nvPr/>
        </p:nvGrpSpPr>
        <p:grpSpPr>
          <a:xfrm>
            <a:off x="5428401" y="995991"/>
            <a:ext cx="3332778" cy="715620"/>
            <a:chOff x="2057455" y="1634583"/>
            <a:chExt cx="5029090" cy="1874333"/>
          </a:xfrm>
        </p:grpSpPr>
        <p:sp>
          <p:nvSpPr>
            <p:cNvPr id="158" name="Google Shape;158;p31"/>
            <p:cNvSpPr/>
            <p:nvPr/>
          </p:nvSpPr>
          <p:spPr>
            <a:xfrm>
              <a:off x="2059861" y="1639904"/>
              <a:ext cx="5024100" cy="1869000"/>
            </a:xfrm>
            <a:prstGeom prst="rect">
              <a:avLst/>
            </a:prstGeom>
            <a:solidFill>
              <a:srgbClr val="F7F5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latypi"/>
                <a:ea typeface="Platypi"/>
                <a:cs typeface="Platypi"/>
                <a:sym typeface="Platypi"/>
              </a:endParaRPr>
            </a:p>
          </p:txBody>
        </p:sp>
        <p:sp>
          <p:nvSpPr>
            <p:cNvPr id="159" name="Google Shape;159;p31"/>
            <p:cNvSpPr/>
            <p:nvPr/>
          </p:nvSpPr>
          <p:spPr>
            <a:xfrm>
              <a:off x="3942805" y="1634583"/>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1E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0" name="Google Shape;160;p31"/>
            <p:cNvSpPr/>
            <p:nvPr/>
          </p:nvSpPr>
          <p:spPr>
            <a:xfrm rot="10800000" flipH="1">
              <a:off x="4570001" y="1634797"/>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E0D3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1" name="Google Shape;161;p31"/>
            <p:cNvSpPr/>
            <p:nvPr/>
          </p:nvSpPr>
          <p:spPr>
            <a:xfrm rot="10800000">
              <a:off x="2057455" y="2257603"/>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0E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2" name="Google Shape;162;p31"/>
            <p:cNvSpPr/>
            <p:nvPr/>
          </p:nvSpPr>
          <p:spPr>
            <a:xfrm rot="10800000" flipH="1">
              <a:off x="6454901" y="2257603"/>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E0D3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3" name="Google Shape;163;p31"/>
            <p:cNvSpPr/>
            <p:nvPr/>
          </p:nvSpPr>
          <p:spPr>
            <a:xfrm>
              <a:off x="2687383" y="1634674"/>
              <a:ext cx="1255157" cy="625105"/>
            </a:xfrm>
            <a:custGeom>
              <a:avLst/>
              <a:gdLst/>
              <a:ahLst/>
              <a:cxnLst/>
              <a:rect l="l" t="t" r="r" b="b"/>
              <a:pathLst>
                <a:path w="285750" h="142393" extrusionOk="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4" name="Google Shape;164;p31"/>
            <p:cNvSpPr/>
            <p:nvPr/>
          </p:nvSpPr>
          <p:spPr>
            <a:xfrm flipH="1">
              <a:off x="3945541" y="2257481"/>
              <a:ext cx="1255157" cy="625105"/>
            </a:xfrm>
            <a:custGeom>
              <a:avLst/>
              <a:gdLst/>
              <a:ahLst/>
              <a:cxnLst/>
              <a:rect l="l" t="t" r="r" b="b"/>
              <a:pathLst>
                <a:path w="285750" h="142393" extrusionOk="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BFD7FF"/>
                </a:gs>
                <a:gs pos="50000">
                  <a:srgbClr val="CADEFF"/>
                </a:gs>
                <a:gs pos="100000">
                  <a:srgbClr val="E3EE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5" name="Google Shape;165;p31"/>
            <p:cNvSpPr/>
            <p:nvPr/>
          </p:nvSpPr>
          <p:spPr>
            <a:xfrm rot="10800000" flipH="1">
              <a:off x="2687383" y="2257382"/>
              <a:ext cx="1255157" cy="625105"/>
            </a:xfrm>
            <a:custGeom>
              <a:avLst/>
              <a:gdLst/>
              <a:ahLst/>
              <a:cxnLst/>
              <a:rect l="l" t="t" r="r" b="b"/>
              <a:pathLst>
                <a:path w="285750" h="142393" extrusionOk="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BFD7FF"/>
                </a:gs>
                <a:gs pos="50000">
                  <a:srgbClr val="CADEFF"/>
                </a:gs>
                <a:gs pos="100000">
                  <a:srgbClr val="E3EE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6" name="Google Shape;166;p31"/>
            <p:cNvSpPr/>
            <p:nvPr/>
          </p:nvSpPr>
          <p:spPr>
            <a:xfrm>
              <a:off x="2057711" y="2881362"/>
              <a:ext cx="1255157" cy="625105"/>
            </a:xfrm>
            <a:custGeom>
              <a:avLst/>
              <a:gdLst/>
              <a:ahLst/>
              <a:cxnLst/>
              <a:rect l="l" t="t" r="r" b="b"/>
              <a:pathLst>
                <a:path w="285750" h="142393" extrusionOk="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7D3B8">
                    <a:alpha val="30196"/>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7" name="Google Shape;167;p31"/>
            <p:cNvSpPr/>
            <p:nvPr/>
          </p:nvSpPr>
          <p:spPr>
            <a:xfrm rot="10800000">
              <a:off x="2687138" y="2881485"/>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E0D3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8" name="Google Shape;168;p31"/>
            <p:cNvSpPr/>
            <p:nvPr/>
          </p:nvSpPr>
          <p:spPr>
            <a:xfrm rot="10800000" flipH="1">
              <a:off x="3317085" y="2881475"/>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1E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69" name="Google Shape;169;p31"/>
            <p:cNvSpPr/>
            <p:nvPr/>
          </p:nvSpPr>
          <p:spPr>
            <a:xfrm>
              <a:off x="5199663" y="1634674"/>
              <a:ext cx="1255157" cy="625105"/>
            </a:xfrm>
            <a:custGeom>
              <a:avLst/>
              <a:gdLst/>
              <a:ahLst/>
              <a:cxnLst/>
              <a:rect l="l" t="t" r="r" b="b"/>
              <a:pathLst>
                <a:path w="285750" h="142393" extrusionOk="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0" name="Google Shape;170;p31"/>
            <p:cNvSpPr/>
            <p:nvPr/>
          </p:nvSpPr>
          <p:spPr>
            <a:xfrm rot="10800000">
              <a:off x="5827660" y="2257603"/>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0EA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1" name="Google Shape;171;p31"/>
            <p:cNvSpPr/>
            <p:nvPr/>
          </p:nvSpPr>
          <p:spPr>
            <a:xfrm rot="10800000" flipH="1">
              <a:off x="5829951" y="2883934"/>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1E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2" name="Google Shape;172;p31"/>
            <p:cNvSpPr/>
            <p:nvPr/>
          </p:nvSpPr>
          <p:spPr>
            <a:xfrm>
              <a:off x="4543380" y="2257481"/>
              <a:ext cx="1255157" cy="625105"/>
            </a:xfrm>
            <a:custGeom>
              <a:avLst/>
              <a:gdLst/>
              <a:ahLst/>
              <a:cxnLst/>
              <a:rect l="l" t="t" r="r" b="b"/>
              <a:pathLst>
                <a:path w="285750" h="142393" extrusionOk="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3" name="Google Shape;173;p31"/>
            <p:cNvSpPr/>
            <p:nvPr/>
          </p:nvSpPr>
          <p:spPr>
            <a:xfrm rot="10800000">
              <a:off x="5201479" y="2883934"/>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gradFill>
              <a:gsLst>
                <a:gs pos="0">
                  <a:srgbClr val="BFD7FF"/>
                </a:gs>
                <a:gs pos="50000">
                  <a:srgbClr val="CADEFF"/>
                </a:gs>
                <a:gs pos="100000">
                  <a:srgbClr val="E3EE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4" name="Google Shape;174;p31"/>
            <p:cNvSpPr/>
            <p:nvPr/>
          </p:nvSpPr>
          <p:spPr>
            <a:xfrm>
              <a:off x="2057986" y="1634674"/>
              <a:ext cx="1255157" cy="625105"/>
            </a:xfrm>
            <a:custGeom>
              <a:avLst/>
              <a:gdLst/>
              <a:ahLst/>
              <a:cxnLst/>
              <a:rect l="l" t="t" r="r" b="b"/>
              <a:pathLst>
                <a:path w="285750" h="142393" extrusionOk="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BFD7FF"/>
                </a:gs>
                <a:gs pos="50000">
                  <a:srgbClr val="CADEFF"/>
                </a:gs>
                <a:gs pos="100000">
                  <a:srgbClr val="E3EE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5" name="Google Shape;175;p31"/>
            <p:cNvSpPr/>
            <p:nvPr/>
          </p:nvSpPr>
          <p:spPr>
            <a:xfrm rot="10800000" flipH="1">
              <a:off x="3945291" y="2881263"/>
              <a:ext cx="1255157" cy="625105"/>
            </a:xfrm>
            <a:custGeom>
              <a:avLst/>
              <a:gdLst/>
              <a:ahLst/>
              <a:cxnLst/>
              <a:rect l="l" t="t" r="r" b="b"/>
              <a:pathLst>
                <a:path w="285750" h="142393" extrusionOk="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6" name="Google Shape;176;p31"/>
            <p:cNvSpPr/>
            <p:nvPr/>
          </p:nvSpPr>
          <p:spPr>
            <a:xfrm rot="10800000">
              <a:off x="6456537" y="2883934"/>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gradFill>
              <a:gsLst>
                <a:gs pos="0">
                  <a:srgbClr val="BFD7FF"/>
                </a:gs>
                <a:gs pos="50000">
                  <a:srgbClr val="CADEFF"/>
                </a:gs>
                <a:gs pos="100000">
                  <a:srgbClr val="E3EE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7" name="Google Shape;177;p31"/>
            <p:cNvSpPr/>
            <p:nvPr/>
          </p:nvSpPr>
          <p:spPr>
            <a:xfrm>
              <a:off x="5831388" y="1634674"/>
              <a:ext cx="1255157" cy="625105"/>
            </a:xfrm>
            <a:custGeom>
              <a:avLst/>
              <a:gdLst/>
              <a:ahLst/>
              <a:cxnLst/>
              <a:rect l="l" t="t" r="r" b="b"/>
              <a:pathLst>
                <a:path w="285750" h="142393" extrusionOk="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8" name="Google Shape;178;p31"/>
            <p:cNvSpPr/>
            <p:nvPr/>
          </p:nvSpPr>
          <p:spPr>
            <a:xfrm rot="10800000" flipH="1">
              <a:off x="6454117" y="1634583"/>
              <a:ext cx="627438" cy="624983"/>
            </a:xfrm>
            <a:custGeom>
              <a:avLst/>
              <a:gdLst/>
              <a:ahLst/>
              <a:cxnLst/>
              <a:rect l="l" t="t" r="r" b="b"/>
              <a:pathLst>
                <a:path w="210021" h="209550" extrusionOk="0">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1E3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latypi"/>
                <a:ea typeface="Platypi"/>
                <a:cs typeface="Platypi"/>
                <a:sym typeface="Platypi"/>
              </a:endParaRPr>
            </a:p>
          </p:txBody>
        </p:sp>
        <p:sp>
          <p:nvSpPr>
            <p:cNvPr id="179" name="Google Shape;179;p31"/>
            <p:cNvSpPr txBox="1"/>
            <p:nvPr/>
          </p:nvSpPr>
          <p:spPr>
            <a:xfrm>
              <a:off x="2234937" y="1759522"/>
              <a:ext cx="4636200" cy="1246800"/>
            </a:xfrm>
            <a:prstGeom prst="rect">
              <a:avLst/>
            </a:prstGeom>
            <a:noFill/>
            <a:ln>
              <a:noFill/>
            </a:ln>
          </p:spPr>
          <p:txBody>
            <a:bodyPr spcFirstLastPara="1" wrap="square" lIns="0" tIns="0" rIns="0" bIns="0" anchor="t" anchorCtr="0">
              <a:noAutofit/>
            </a:bodyPr>
            <a:lstStyle/>
            <a:p>
              <a:pPr marL="0" lvl="0" indent="0" algn="l" rtl="0">
                <a:lnSpc>
                  <a:spcPct val="81000"/>
                </a:lnSpc>
                <a:spcBef>
                  <a:spcPts val="0"/>
                </a:spcBef>
                <a:spcAft>
                  <a:spcPts val="0"/>
                </a:spcAft>
                <a:buNone/>
              </a:pPr>
              <a:endParaRPr sz="5000">
                <a:latin typeface="Platypi Medium"/>
                <a:ea typeface="Platypi Medium"/>
                <a:cs typeface="Platypi Medium"/>
                <a:sym typeface="Platypi Medium"/>
              </a:endParaRPr>
            </a:p>
          </p:txBody>
        </p:sp>
      </p:grpSp>
      <p:grpSp>
        <p:nvGrpSpPr>
          <p:cNvPr id="180" name="Google Shape;180;p31"/>
          <p:cNvGrpSpPr/>
          <p:nvPr/>
        </p:nvGrpSpPr>
        <p:grpSpPr>
          <a:xfrm>
            <a:off x="5997660" y="940142"/>
            <a:ext cx="2085900" cy="867900"/>
            <a:chOff x="3529060" y="2137729"/>
            <a:chExt cx="2085900" cy="867900"/>
          </a:xfrm>
        </p:grpSpPr>
        <p:sp>
          <p:nvSpPr>
            <p:cNvPr id="181" name="Google Shape;181;p31"/>
            <p:cNvSpPr/>
            <p:nvPr/>
          </p:nvSpPr>
          <p:spPr>
            <a:xfrm>
              <a:off x="3529060" y="2137729"/>
              <a:ext cx="2085900" cy="867900"/>
            </a:xfrm>
            <a:prstGeom prst="roundRect">
              <a:avLst>
                <a:gd name="adj" fmla="val 50000"/>
              </a:avLst>
            </a:prstGeom>
            <a:solidFill>
              <a:srgbClr val="FFDA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 name="Google Shape;182;p31"/>
            <p:cNvSpPr/>
            <p:nvPr/>
          </p:nvSpPr>
          <p:spPr>
            <a:xfrm>
              <a:off x="3605178" y="2203662"/>
              <a:ext cx="1933500" cy="736200"/>
            </a:xfrm>
            <a:prstGeom prst="roundRect">
              <a:avLst>
                <a:gd name="adj" fmla="val 50000"/>
              </a:avLst>
            </a:prstGeom>
            <a:solidFill>
              <a:srgbClr val="A9D69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 name="Google Shape;183;p31"/>
            <p:cNvSpPr/>
            <p:nvPr/>
          </p:nvSpPr>
          <p:spPr>
            <a:xfrm>
              <a:off x="3672913" y="2269082"/>
              <a:ext cx="1797900" cy="605400"/>
            </a:xfrm>
            <a:prstGeom prst="roundRect">
              <a:avLst>
                <a:gd name="adj" fmla="val 50000"/>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31"/>
            <p:cNvSpPr/>
            <p:nvPr/>
          </p:nvSpPr>
          <p:spPr>
            <a:xfrm>
              <a:off x="3745631" y="2331204"/>
              <a:ext cx="1652700" cy="481200"/>
            </a:xfrm>
            <a:prstGeom prst="roundRect">
              <a:avLst>
                <a:gd name="adj" fmla="val 50000"/>
              </a:avLst>
            </a:prstGeom>
            <a:solidFill>
              <a:srgbClr val="0F1DA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5" name="Google Shape;185;p31"/>
            <p:cNvSpPr txBox="1"/>
            <p:nvPr/>
          </p:nvSpPr>
          <p:spPr>
            <a:xfrm>
              <a:off x="3745632" y="2350410"/>
              <a:ext cx="1652700" cy="4428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1018"/>
                <a:buNone/>
              </a:pPr>
              <a:r>
                <a:rPr lang="en" sz="1480">
                  <a:solidFill>
                    <a:srgbClr val="FFFFFF"/>
                  </a:solidFill>
                  <a:latin typeface="Lexend Medium"/>
                  <a:ea typeface="Lexend Medium"/>
                  <a:cs typeface="Lexend Medium"/>
                  <a:sym typeface="Lexend Medium"/>
                </a:rPr>
                <a:t>     Connexta</a:t>
              </a:r>
              <a:endParaRPr sz="1480">
                <a:solidFill>
                  <a:srgbClr val="FFFFFF"/>
                </a:solidFill>
                <a:latin typeface="Lexend Medium"/>
                <a:ea typeface="Lexend Medium"/>
                <a:cs typeface="Lexend Medium"/>
                <a:sym typeface="Lexend Medium"/>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cxnSp>
        <p:nvCxnSpPr>
          <p:cNvPr id="190" name="Google Shape;190;p32"/>
          <p:cNvCxnSpPr/>
          <p:nvPr/>
        </p:nvCxnSpPr>
        <p:spPr>
          <a:xfrm>
            <a:off x="3889316" y="1098787"/>
            <a:ext cx="1042988" cy="0"/>
          </a:xfrm>
          <a:prstGeom prst="straightConnector1">
            <a:avLst/>
          </a:prstGeom>
          <a:noFill/>
          <a:ln w="25400" cap="flat" cmpd="sng">
            <a:solidFill>
              <a:srgbClr val="F2F2F2"/>
            </a:solidFill>
            <a:prstDash val="solid"/>
            <a:miter lim="800000"/>
            <a:headEnd type="none" w="sm" len="sm"/>
            <a:tailEnd type="none" w="sm" len="sm"/>
          </a:ln>
        </p:spPr>
      </p:cxnSp>
      <p:sp>
        <p:nvSpPr>
          <p:cNvPr id="191" name="Google Shape;191;p32"/>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192" name="Google Shape;192;p32"/>
          <p:cNvSpPr txBox="1"/>
          <p:nvPr/>
        </p:nvSpPr>
        <p:spPr>
          <a:xfrm>
            <a:off x="547581" y="62102"/>
            <a:ext cx="8015400" cy="5124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3600" b="1" i="0" u="none" strike="noStrike" cap="none">
                <a:solidFill>
                  <a:srgbClr val="545454"/>
                </a:solidFill>
                <a:latin typeface="Montserrat"/>
                <a:ea typeface="Montserrat"/>
                <a:cs typeface="Montserrat"/>
                <a:sym typeface="Montserrat"/>
              </a:rPr>
              <a:t>The Problem</a:t>
            </a:r>
            <a:endParaRPr sz="3600" b="1" i="0" u="none" strike="noStrike" cap="none">
              <a:solidFill>
                <a:schemeClr val="accent1"/>
              </a:solidFill>
              <a:latin typeface="Montserrat"/>
              <a:ea typeface="Montserrat"/>
              <a:cs typeface="Montserrat"/>
              <a:sym typeface="Montserrat"/>
            </a:endParaRPr>
          </a:p>
        </p:txBody>
      </p:sp>
      <p:sp>
        <p:nvSpPr>
          <p:cNvPr id="193" name="Google Shape;193;p32"/>
          <p:cNvSpPr txBox="1"/>
          <p:nvPr/>
        </p:nvSpPr>
        <p:spPr>
          <a:xfrm>
            <a:off x="547575" y="502550"/>
            <a:ext cx="80154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000">
                <a:solidFill>
                  <a:srgbClr val="F04034"/>
                </a:solidFill>
                <a:latin typeface="Montserrat"/>
                <a:ea typeface="Montserrat"/>
                <a:cs typeface="Montserrat"/>
                <a:sym typeface="Montserrat"/>
              </a:rPr>
              <a:t>We are addressing the lack of connectivity and standardization in legacy medical devices, which forces hospitals to rely on manual data handling, leading to safety risks and inefficiencies. Since replacing existing devices with smart equipment is costly, hospitals struggle with real-time monitoring and effective maintenance, making this a real and widespread problem.</a:t>
            </a:r>
            <a:endParaRPr sz="1000" b="0" i="0" u="none" strike="noStrike" cap="none">
              <a:solidFill>
                <a:srgbClr val="F04034"/>
              </a:solidFill>
              <a:latin typeface="Montserrat"/>
              <a:ea typeface="Montserrat"/>
              <a:cs typeface="Montserrat"/>
              <a:sym typeface="Montserrat"/>
            </a:endParaRPr>
          </a:p>
        </p:txBody>
      </p:sp>
      <p:grpSp>
        <p:nvGrpSpPr>
          <p:cNvPr id="194" name="Google Shape;194;p32"/>
          <p:cNvGrpSpPr/>
          <p:nvPr/>
        </p:nvGrpSpPr>
        <p:grpSpPr>
          <a:xfrm>
            <a:off x="187800" y="1728575"/>
            <a:ext cx="8722075" cy="3196403"/>
            <a:chOff x="-748082" y="377696"/>
            <a:chExt cx="11629433" cy="4261871"/>
          </a:xfrm>
        </p:grpSpPr>
        <p:sp>
          <p:nvSpPr>
            <p:cNvPr id="195" name="Google Shape;195;p32"/>
            <p:cNvSpPr/>
            <p:nvPr/>
          </p:nvSpPr>
          <p:spPr>
            <a:xfrm>
              <a:off x="-730882" y="389196"/>
              <a:ext cx="5695500" cy="18645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6" name="Google Shape;196;p32"/>
            <p:cNvSpPr txBox="1"/>
            <p:nvPr/>
          </p:nvSpPr>
          <p:spPr>
            <a:xfrm>
              <a:off x="-748082" y="377696"/>
              <a:ext cx="5695500" cy="1864500"/>
            </a:xfrm>
            <a:prstGeom prst="rect">
              <a:avLst/>
            </a:prstGeom>
            <a:noFill/>
            <a:ln w="952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Multiple legacy devices from different manufacturers</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Different probes &amp; outputs → no standardization</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Manual monitoring causes errors &amp; delays</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No centralized real-time monitoring system</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No device health or usage tracking</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Replacing devices is costly &amp; impractical</a:t>
              </a:r>
              <a:endParaRPr sz="1200">
                <a:solidFill>
                  <a:schemeClr val="lt1"/>
                </a:solidFill>
                <a:latin typeface="Montserrat"/>
                <a:ea typeface="Montserrat"/>
                <a:cs typeface="Montserrat"/>
                <a:sym typeface="Montserrat"/>
              </a:endParaRPr>
            </a:p>
            <a:p>
              <a:pPr marL="457200" marR="0" lvl="0" indent="0" algn="l" rtl="0">
                <a:lnSpc>
                  <a:spcPct val="90000"/>
                </a:lnSpc>
                <a:spcBef>
                  <a:spcPts val="0"/>
                </a:spcBef>
                <a:spcAft>
                  <a:spcPts val="0"/>
                </a:spcAft>
                <a:buNone/>
              </a:pPr>
              <a:endParaRPr sz="400">
                <a:solidFill>
                  <a:schemeClr val="lt1"/>
                </a:solidFill>
                <a:latin typeface="Montserrat"/>
                <a:ea typeface="Montserrat"/>
                <a:cs typeface="Montserrat"/>
                <a:sym typeface="Montserrat"/>
              </a:endParaRPr>
            </a:p>
          </p:txBody>
        </p:sp>
        <p:sp>
          <p:nvSpPr>
            <p:cNvPr id="197" name="Google Shape;197;p32"/>
            <p:cNvSpPr/>
            <p:nvPr/>
          </p:nvSpPr>
          <p:spPr>
            <a:xfrm>
              <a:off x="5185852" y="452029"/>
              <a:ext cx="5695500" cy="16869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8" name="Google Shape;198;p32"/>
            <p:cNvSpPr txBox="1"/>
            <p:nvPr/>
          </p:nvSpPr>
          <p:spPr>
            <a:xfrm>
              <a:off x="5381602" y="718962"/>
              <a:ext cx="5031000" cy="1443900"/>
            </a:xfrm>
            <a:prstGeom prst="rect">
              <a:avLst/>
            </a:prstGeom>
            <a:noFill/>
            <a:ln>
              <a:noFill/>
            </a:ln>
          </p:spPr>
          <p:txBody>
            <a:bodyPr spcFirstLastPara="1" wrap="square" lIns="68575" tIns="68575" rIns="68575" bIns="68575" anchor="ctr" anchorCtr="0">
              <a:noAutofit/>
            </a:bodyPr>
            <a:lstStyle/>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Multi-specialty hospitals and clinics </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Rural and urban hospitals and clinics</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ICUs, emergency wards, and general wards, ect...</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Doctors, biomedical engineers, AMC / service vendors , patient's and hospital administrators</a:t>
              </a:r>
              <a:endParaRPr sz="1200">
                <a:solidFill>
                  <a:schemeClr val="lt1"/>
                </a:solidFill>
                <a:latin typeface="Montserrat"/>
                <a:ea typeface="Montserrat"/>
                <a:cs typeface="Montserrat"/>
                <a:sym typeface="Montserrat"/>
              </a:endParaRPr>
            </a:p>
            <a:p>
              <a:pPr marL="457200" marR="0" lvl="0" indent="-304800" algn="l" rtl="0">
                <a:lnSpc>
                  <a:spcPct val="90000"/>
                </a:lnSpc>
                <a:spcBef>
                  <a:spcPts val="0"/>
                </a:spcBef>
                <a:spcAft>
                  <a:spcPts val="0"/>
                </a:spcAft>
                <a:buClr>
                  <a:schemeClr val="lt1"/>
                </a:buClr>
                <a:buSzPts val="1200"/>
                <a:buFont typeface="Montserrat"/>
                <a:buChar char="➢"/>
              </a:pPr>
              <a:endParaRPr sz="1200">
                <a:solidFill>
                  <a:schemeClr val="lt1"/>
                </a:solidFill>
                <a:latin typeface="Montserrat"/>
                <a:ea typeface="Montserrat"/>
                <a:cs typeface="Montserrat"/>
                <a:sym typeface="Montserrat"/>
              </a:endParaRPr>
            </a:p>
          </p:txBody>
        </p:sp>
        <p:sp>
          <p:nvSpPr>
            <p:cNvPr id="199" name="Google Shape;199;p32"/>
            <p:cNvSpPr/>
            <p:nvPr/>
          </p:nvSpPr>
          <p:spPr>
            <a:xfrm>
              <a:off x="0" y="2336598"/>
              <a:ext cx="10594081" cy="2302969"/>
            </a:xfrm>
            <a:prstGeom prst="rect">
              <a:avLst/>
            </a:prstGeom>
            <a:solidFill>
              <a:srgbClr val="F0403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0" name="Google Shape;200;p32"/>
            <p:cNvSpPr txBox="1"/>
            <p:nvPr/>
          </p:nvSpPr>
          <p:spPr>
            <a:xfrm>
              <a:off x="-564982" y="2237946"/>
              <a:ext cx="11325000" cy="23031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600"/>
                </a:spcBef>
                <a:spcAft>
                  <a:spcPts val="0"/>
                </a:spcAft>
                <a:buClr>
                  <a:schemeClr val="lt1"/>
                </a:buClr>
                <a:buSzPts val="1800"/>
                <a:buFont typeface="Montserrat"/>
                <a:buNone/>
              </a:pPr>
              <a:endParaRPr sz="1800" b="0" i="0" u="none" strike="noStrike" cap="none">
                <a:solidFill>
                  <a:schemeClr val="lt1"/>
                </a:solidFill>
                <a:latin typeface="Montserrat"/>
                <a:ea typeface="Montserrat"/>
                <a:cs typeface="Montserrat"/>
                <a:sym typeface="Montserrat"/>
              </a:endParaRPr>
            </a:p>
          </p:txBody>
        </p:sp>
      </p:grpSp>
      <p:grpSp>
        <p:nvGrpSpPr>
          <p:cNvPr id="201" name="Google Shape;201;p32"/>
          <p:cNvGrpSpPr/>
          <p:nvPr/>
        </p:nvGrpSpPr>
        <p:grpSpPr>
          <a:xfrm>
            <a:off x="492107" y="1200459"/>
            <a:ext cx="2413406" cy="369837"/>
            <a:chOff x="3162300" y="2245500"/>
            <a:chExt cx="2819400" cy="652500"/>
          </a:xfrm>
        </p:grpSpPr>
        <p:sp>
          <p:nvSpPr>
            <p:cNvPr id="202" name="Google Shape;202;p32"/>
            <p:cNvSpPr/>
            <p:nvPr/>
          </p:nvSpPr>
          <p:spPr>
            <a:xfrm>
              <a:off x="3162300" y="2245500"/>
              <a:ext cx="2819400" cy="652500"/>
            </a:xfrm>
            <a:prstGeom prst="roundRect">
              <a:avLst>
                <a:gd name="adj" fmla="val 50000"/>
              </a:avLst>
            </a:prstGeom>
            <a:gradFill>
              <a:gsLst>
                <a:gs pos="0">
                  <a:srgbClr val="FFFF00"/>
                </a:gs>
                <a:gs pos="48000">
                  <a:srgbClr val="80FF00"/>
                </a:gs>
                <a:gs pos="100000">
                  <a:srgbClr val="00CE00"/>
                </a:gs>
              </a:gsLst>
              <a:path path="circle">
                <a:fillToRect l="50000" t="50000" r="50000" b="50000"/>
              </a:path>
              <a:tileRect/>
            </a:gradFill>
            <a:ln w="19050" cap="flat" cmpd="sng">
              <a:solidFill>
                <a:srgbClr val="000000"/>
              </a:solidFill>
              <a:prstDash val="solid"/>
              <a:round/>
              <a:headEnd type="none" w="sm" len="sm"/>
              <a:tailEnd type="none" w="sm" len="sm"/>
            </a:ln>
            <a:effectLst>
              <a:outerShdw dist="123825" dir="13500000" algn="bl" rotWithShape="0">
                <a:srgbClr val="01010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3" name="Google Shape;203;p32"/>
            <p:cNvSpPr txBox="1"/>
            <p:nvPr/>
          </p:nvSpPr>
          <p:spPr>
            <a:xfrm>
              <a:off x="3188475" y="2289750"/>
              <a:ext cx="2679600" cy="564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197"/>
                <a:buNone/>
              </a:pPr>
              <a:r>
                <a:rPr lang="en" sz="1433" u="sng"/>
                <a:t>Customer Pain</a:t>
              </a:r>
              <a:endParaRPr sz="1433">
                <a:solidFill>
                  <a:srgbClr val="000000"/>
                </a:solidFill>
              </a:endParaRPr>
            </a:p>
          </p:txBody>
        </p:sp>
      </p:grpSp>
      <p:grpSp>
        <p:nvGrpSpPr>
          <p:cNvPr id="204" name="Google Shape;204;p32"/>
          <p:cNvGrpSpPr/>
          <p:nvPr/>
        </p:nvGrpSpPr>
        <p:grpSpPr>
          <a:xfrm>
            <a:off x="5497031" y="1200455"/>
            <a:ext cx="2543945" cy="369837"/>
            <a:chOff x="3162300" y="2245500"/>
            <a:chExt cx="2819400" cy="652500"/>
          </a:xfrm>
        </p:grpSpPr>
        <p:sp>
          <p:nvSpPr>
            <p:cNvPr id="205" name="Google Shape;205;p32"/>
            <p:cNvSpPr/>
            <p:nvPr/>
          </p:nvSpPr>
          <p:spPr>
            <a:xfrm>
              <a:off x="3162300" y="2245500"/>
              <a:ext cx="2819400" cy="652500"/>
            </a:xfrm>
            <a:prstGeom prst="roundRect">
              <a:avLst>
                <a:gd name="adj" fmla="val 50000"/>
              </a:avLst>
            </a:prstGeom>
            <a:gradFill>
              <a:gsLst>
                <a:gs pos="0">
                  <a:srgbClr val="FFFF00"/>
                </a:gs>
                <a:gs pos="48000">
                  <a:srgbClr val="80FF00"/>
                </a:gs>
                <a:gs pos="100000">
                  <a:srgbClr val="00CE00"/>
                </a:gs>
              </a:gsLst>
              <a:path path="circle">
                <a:fillToRect l="50000" t="50000" r="50000" b="50000"/>
              </a:path>
              <a:tileRect/>
            </a:gradFill>
            <a:ln w="19050" cap="flat" cmpd="sng">
              <a:solidFill>
                <a:srgbClr val="000000"/>
              </a:solidFill>
              <a:prstDash val="solid"/>
              <a:round/>
              <a:headEnd type="none" w="sm" len="sm"/>
              <a:tailEnd type="none" w="sm" len="sm"/>
            </a:ln>
            <a:effectLst>
              <a:outerShdw dist="123825" dir="13500000" algn="bl" rotWithShape="0">
                <a:srgbClr val="01010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 name="Google Shape;206;p32"/>
            <p:cNvSpPr txBox="1"/>
            <p:nvPr/>
          </p:nvSpPr>
          <p:spPr>
            <a:xfrm>
              <a:off x="3188475" y="2289750"/>
              <a:ext cx="2679600" cy="5640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197"/>
                <a:buNone/>
              </a:pPr>
              <a:r>
                <a:rPr lang="en" sz="1433" u="sng"/>
                <a:t>Persona (Target Customer)</a:t>
              </a:r>
              <a:endParaRPr sz="1433">
                <a:solidFill>
                  <a:srgbClr val="000000"/>
                </a:solidFill>
              </a:endParaRPr>
            </a:p>
          </p:txBody>
        </p:sp>
      </p:grpSp>
      <p:sp>
        <p:nvSpPr>
          <p:cNvPr id="207" name="Google Shape;207;p32"/>
          <p:cNvSpPr/>
          <p:nvPr/>
        </p:nvSpPr>
        <p:spPr>
          <a:xfrm>
            <a:off x="0" y="1287500"/>
            <a:ext cx="522000" cy="5124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8" name="Google Shape;208;p32"/>
          <p:cNvSpPr/>
          <p:nvPr/>
        </p:nvSpPr>
        <p:spPr>
          <a:xfrm>
            <a:off x="8040975" y="1370650"/>
            <a:ext cx="522000" cy="5016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9" name="Google Shape;209;p32"/>
          <p:cNvSpPr/>
          <p:nvPr/>
        </p:nvSpPr>
        <p:spPr>
          <a:xfrm>
            <a:off x="3293163" y="3285225"/>
            <a:ext cx="2235300" cy="1562100"/>
          </a:xfrm>
          <a:prstGeom prst="round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Pacifico"/>
                <a:ea typeface="Pacifico"/>
                <a:cs typeface="Pacifico"/>
                <a:sym typeface="Pacifico"/>
              </a:rPr>
              <a:t>    </a:t>
            </a:r>
            <a:endParaRPr b="1">
              <a:latin typeface="Pacifico"/>
              <a:ea typeface="Pacifico"/>
              <a:cs typeface="Pacifico"/>
              <a:sym typeface="Pacifico"/>
            </a:endParaRPr>
          </a:p>
          <a:p>
            <a:pPr marL="457200" lvl="0" indent="0" algn="l" rtl="0">
              <a:spcBef>
                <a:spcPts val="0"/>
              </a:spcBef>
              <a:spcAft>
                <a:spcPts val="0"/>
              </a:spcAft>
              <a:buNone/>
            </a:pPr>
            <a:r>
              <a:rPr lang="en" b="1">
                <a:latin typeface="Pacifico"/>
                <a:ea typeface="Pacifico"/>
                <a:cs typeface="Pacifico"/>
                <a:sym typeface="Pacifico"/>
              </a:rPr>
              <a:t>  </a:t>
            </a:r>
            <a:r>
              <a:rPr lang="en" sz="1800" b="1">
                <a:latin typeface="Pacifico"/>
                <a:ea typeface="Pacifico"/>
                <a:cs typeface="Pacifico"/>
                <a:sym typeface="Pacifico"/>
              </a:rPr>
              <a:t>✍️📋 Manual                    monitoring</a:t>
            </a:r>
            <a:endParaRPr sz="1800" b="1">
              <a:latin typeface="Pacifico"/>
              <a:ea typeface="Pacifico"/>
              <a:cs typeface="Pacifico"/>
              <a:sym typeface="Pacifico"/>
            </a:endParaRPr>
          </a:p>
        </p:txBody>
      </p:sp>
      <p:sp>
        <p:nvSpPr>
          <p:cNvPr id="210" name="Google Shape;210;p32"/>
          <p:cNvSpPr/>
          <p:nvPr/>
        </p:nvSpPr>
        <p:spPr>
          <a:xfrm>
            <a:off x="5268975" y="2993300"/>
            <a:ext cx="2156112" cy="104392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Pacifico"/>
                <a:ea typeface="Pacifico"/>
                <a:cs typeface="Pacifico"/>
                <a:sym typeface="Pacifico"/>
              </a:rPr>
              <a:t>❤️‍🩹❌ No device health tracking</a:t>
            </a:r>
            <a:endParaRPr sz="1600" b="1">
              <a:latin typeface="Pacifico"/>
              <a:ea typeface="Pacifico"/>
              <a:cs typeface="Pacifico"/>
              <a:sym typeface="Pacifico"/>
            </a:endParaRPr>
          </a:p>
        </p:txBody>
      </p:sp>
      <p:sp>
        <p:nvSpPr>
          <p:cNvPr id="211" name="Google Shape;211;p32"/>
          <p:cNvSpPr/>
          <p:nvPr/>
        </p:nvSpPr>
        <p:spPr>
          <a:xfrm rot="1501538">
            <a:off x="3937138" y="2922446"/>
            <a:ext cx="1667523" cy="1049071"/>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Pacifico"/>
                <a:ea typeface="Pacifico"/>
                <a:cs typeface="Pacifico"/>
                <a:sym typeface="Pacifico"/>
              </a:rPr>
              <a:t>💰🏥 High cost to buy new machines</a:t>
            </a:r>
            <a:endParaRPr sz="1800" b="1">
              <a:latin typeface="Pacifico"/>
              <a:ea typeface="Pacifico"/>
              <a:cs typeface="Pacifico"/>
              <a:sym typeface="Pacifico"/>
            </a:endParaRPr>
          </a:p>
        </p:txBody>
      </p:sp>
      <p:sp>
        <p:nvSpPr>
          <p:cNvPr id="212" name="Google Shape;212;p32"/>
          <p:cNvSpPr/>
          <p:nvPr/>
        </p:nvSpPr>
        <p:spPr>
          <a:xfrm rot="-1743587">
            <a:off x="2446833" y="3364586"/>
            <a:ext cx="1612033" cy="808974"/>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latin typeface="Pacifico"/>
                <a:ea typeface="Pacifico"/>
                <a:cs typeface="Pacifico"/>
                <a:sym typeface="Pacifico"/>
              </a:rPr>
              <a:t>       🗂️🔗❌          Scattered EHR</a:t>
            </a:r>
            <a:endParaRPr sz="1600" b="1">
              <a:latin typeface="Pacifico"/>
              <a:ea typeface="Pacifico"/>
              <a:cs typeface="Pacifico"/>
              <a:sym typeface="Pacifico"/>
            </a:endParaRPr>
          </a:p>
        </p:txBody>
      </p:sp>
      <p:sp>
        <p:nvSpPr>
          <p:cNvPr id="213" name="Google Shape;213;p32"/>
          <p:cNvSpPr/>
          <p:nvPr/>
        </p:nvSpPr>
        <p:spPr>
          <a:xfrm>
            <a:off x="5096700" y="3906226"/>
            <a:ext cx="2065338" cy="1153818"/>
          </a:xfrm>
          <a:prstGeom prst="irregularSeal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Pacifico"/>
                <a:ea typeface="Pacifico"/>
                <a:cs typeface="Pacifico"/>
                <a:sym typeface="Pacifico"/>
              </a:rPr>
              <a:t>⏳⚙️</a:t>
            </a:r>
            <a:endParaRPr sz="1300" b="1">
              <a:latin typeface="Pacifico"/>
              <a:ea typeface="Pacifico"/>
              <a:cs typeface="Pacifico"/>
              <a:sym typeface="Pacifico"/>
            </a:endParaRPr>
          </a:p>
          <a:p>
            <a:pPr marL="0" lvl="0" indent="0" algn="ctr" rtl="0">
              <a:spcBef>
                <a:spcPts val="0"/>
              </a:spcBef>
              <a:spcAft>
                <a:spcPts val="0"/>
              </a:spcAft>
              <a:buNone/>
            </a:pPr>
            <a:r>
              <a:rPr lang="en" sz="1300" b="1">
                <a:latin typeface="Pacifico"/>
                <a:ea typeface="Pacifico"/>
                <a:cs typeface="Pacifico"/>
                <a:sym typeface="Pacifico"/>
              </a:rPr>
              <a:t>Old medical devices</a:t>
            </a:r>
            <a:endParaRPr sz="1300" b="1">
              <a:latin typeface="Pacifico"/>
              <a:ea typeface="Pacifico"/>
              <a:cs typeface="Pacifico"/>
              <a:sym typeface="Pacifico"/>
            </a:endParaRPr>
          </a:p>
        </p:txBody>
      </p:sp>
      <p:sp>
        <p:nvSpPr>
          <p:cNvPr id="214" name="Google Shape;214;p32"/>
          <p:cNvSpPr/>
          <p:nvPr/>
        </p:nvSpPr>
        <p:spPr>
          <a:xfrm rot="-2701626">
            <a:off x="1265005" y="3284200"/>
            <a:ext cx="1793789" cy="1406435"/>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latin typeface="Calibri"/>
              <a:ea typeface="Calibri"/>
              <a:cs typeface="Calibri"/>
              <a:sym typeface="Calibri"/>
            </a:endParaRPr>
          </a:p>
          <a:p>
            <a:pPr marL="0" lvl="0" indent="0" algn="ctr" rtl="0">
              <a:spcBef>
                <a:spcPts val="0"/>
              </a:spcBef>
              <a:spcAft>
                <a:spcPts val="0"/>
              </a:spcAft>
              <a:buNone/>
            </a:pPr>
            <a:endParaRPr sz="1700" b="1">
              <a:latin typeface="Calibri"/>
              <a:ea typeface="Calibri"/>
              <a:cs typeface="Calibri"/>
              <a:sym typeface="Calibri"/>
            </a:endParaRPr>
          </a:p>
          <a:p>
            <a:pPr marL="0" lvl="0" indent="0" algn="ctr" rtl="0">
              <a:spcBef>
                <a:spcPts val="0"/>
              </a:spcBef>
              <a:spcAft>
                <a:spcPts val="0"/>
              </a:spcAft>
              <a:buNone/>
            </a:pPr>
            <a:r>
              <a:rPr lang="en" sz="1700" b="1">
                <a:latin typeface="Calibri"/>
                <a:ea typeface="Calibri"/>
                <a:cs typeface="Calibri"/>
                <a:sym typeface="Calibri"/>
              </a:rPr>
              <a:t>📡</a:t>
            </a:r>
            <a:r>
              <a:rPr lang="en" sz="1700" b="1">
                <a:latin typeface="Pacifico"/>
                <a:ea typeface="Pacifico"/>
                <a:cs typeface="Pacifico"/>
                <a:sym typeface="Pacifico"/>
              </a:rPr>
              <a:t>❌ No real-time data</a:t>
            </a:r>
            <a:endParaRPr sz="1700" b="1">
              <a:latin typeface="Pacifico"/>
              <a:ea typeface="Pacifico"/>
              <a:cs typeface="Pacifico"/>
              <a:sym typeface="Pacifico"/>
            </a:endParaRPr>
          </a:p>
        </p:txBody>
      </p:sp>
      <p:sp>
        <p:nvSpPr>
          <p:cNvPr id="215" name="Google Shape;215;p32"/>
          <p:cNvSpPr/>
          <p:nvPr/>
        </p:nvSpPr>
        <p:spPr>
          <a:xfrm rot="4475425">
            <a:off x="541878" y="2975977"/>
            <a:ext cx="1044343" cy="1133645"/>
          </a:xfrm>
          <a:prstGeom prst="teardrop">
            <a:avLst>
              <a:gd name="adj" fmla="val 13026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latin typeface="Pacifico"/>
                <a:ea typeface="Pacifico"/>
                <a:cs typeface="Pacifico"/>
                <a:sym typeface="Pacifico"/>
              </a:rPr>
              <a:t>💸🛠️ Costly </a:t>
            </a:r>
            <a:r>
              <a:rPr lang="en" sz="1700" b="1">
                <a:latin typeface="Trebuchet MS"/>
                <a:ea typeface="Trebuchet MS"/>
                <a:cs typeface="Trebuchet MS"/>
                <a:sym typeface="Trebuchet MS"/>
              </a:rPr>
              <a:t>AMC </a:t>
            </a:r>
            <a:r>
              <a:rPr lang="en" sz="1500" b="1">
                <a:latin typeface="Pacifico"/>
                <a:ea typeface="Pacifico"/>
                <a:cs typeface="Pacifico"/>
                <a:sym typeface="Pacifico"/>
              </a:rPr>
              <a:t>service</a:t>
            </a:r>
            <a:endParaRPr sz="1500" b="1">
              <a:latin typeface="Pacifico"/>
              <a:ea typeface="Pacifico"/>
              <a:cs typeface="Pacifico"/>
              <a:sym typeface="Pacifico"/>
            </a:endParaRPr>
          </a:p>
        </p:txBody>
      </p:sp>
      <p:sp>
        <p:nvSpPr>
          <p:cNvPr id="216" name="Google Shape;216;p32"/>
          <p:cNvSpPr/>
          <p:nvPr/>
        </p:nvSpPr>
        <p:spPr>
          <a:xfrm rot="436470">
            <a:off x="6441800" y="4128469"/>
            <a:ext cx="2167849" cy="760361"/>
          </a:xfrm>
          <a:prstGeom prst="wave">
            <a:avLst>
              <a:gd name="adj1" fmla="val 12500"/>
              <a:gd name="adj2" fmla="val 6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latin typeface="Pacifico"/>
                <a:ea typeface="Pacifico"/>
                <a:cs typeface="Pacifico"/>
                <a:sym typeface="Pacifico"/>
              </a:rPr>
              <a:t>healthcare needs a smarter fix 🧠⚕️</a:t>
            </a:r>
            <a:endParaRPr sz="1800">
              <a:latin typeface="Pacifico"/>
              <a:ea typeface="Pacifico"/>
              <a:cs typeface="Pacifico"/>
              <a:sym typeface="Pacifico"/>
            </a:endParaRPr>
          </a:p>
        </p:txBody>
      </p:sp>
      <p:sp>
        <p:nvSpPr>
          <p:cNvPr id="217" name="Google Shape;217;p32"/>
          <p:cNvSpPr/>
          <p:nvPr/>
        </p:nvSpPr>
        <p:spPr>
          <a:xfrm rot="-4714365" flipH="1">
            <a:off x="7483273" y="2870187"/>
            <a:ext cx="1235593" cy="1290134"/>
          </a:xfrm>
          <a:prstGeom prst="teardrop">
            <a:avLst>
              <a:gd name="adj" fmla="val 148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Pacifico"/>
                <a:ea typeface="Pacifico"/>
                <a:cs typeface="Pacifico"/>
                <a:sym typeface="Pacifico"/>
              </a:rPr>
              <a:t>🤖❌🚨 No </a:t>
            </a:r>
            <a:r>
              <a:rPr lang="en" sz="2200" b="1">
                <a:latin typeface="Trebuchet MS"/>
                <a:ea typeface="Trebuchet MS"/>
                <a:cs typeface="Trebuchet MS"/>
                <a:sym typeface="Trebuchet MS"/>
              </a:rPr>
              <a:t>AI </a:t>
            </a:r>
            <a:r>
              <a:rPr lang="en" sz="1800" b="1">
                <a:latin typeface="Pacifico"/>
                <a:ea typeface="Pacifico"/>
                <a:cs typeface="Pacifico"/>
                <a:sym typeface="Pacifico"/>
              </a:rPr>
              <a:t>alerts</a:t>
            </a:r>
            <a:endParaRPr sz="1800" b="1">
              <a:latin typeface="Pacifico"/>
              <a:ea typeface="Pacifico"/>
              <a:cs typeface="Pacifico"/>
              <a:sym typeface="Pacific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cxnSp>
        <p:nvCxnSpPr>
          <p:cNvPr id="222" name="Google Shape;222;p33"/>
          <p:cNvCxnSpPr/>
          <p:nvPr/>
        </p:nvCxnSpPr>
        <p:spPr>
          <a:xfrm>
            <a:off x="3889316" y="1098787"/>
            <a:ext cx="1042988" cy="0"/>
          </a:xfrm>
          <a:prstGeom prst="straightConnector1">
            <a:avLst/>
          </a:prstGeom>
          <a:noFill/>
          <a:ln w="25400" cap="flat" cmpd="sng">
            <a:solidFill>
              <a:srgbClr val="F2F2F2"/>
            </a:solidFill>
            <a:prstDash val="solid"/>
            <a:miter lim="800000"/>
            <a:headEnd type="none" w="sm" len="sm"/>
            <a:tailEnd type="none" w="sm" len="sm"/>
          </a:ln>
        </p:spPr>
      </p:cxnSp>
      <p:sp>
        <p:nvSpPr>
          <p:cNvPr id="223" name="Google Shape;223;p33"/>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224" name="Google Shape;224;p33"/>
          <p:cNvSpPr txBox="1"/>
          <p:nvPr/>
        </p:nvSpPr>
        <p:spPr>
          <a:xfrm>
            <a:off x="564306" y="138202"/>
            <a:ext cx="8015400" cy="5124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3600" b="1" i="0" u="none" strike="noStrike" cap="none">
                <a:solidFill>
                  <a:srgbClr val="545454"/>
                </a:solidFill>
                <a:latin typeface="Montserrat"/>
                <a:ea typeface="Montserrat"/>
                <a:cs typeface="Montserrat"/>
                <a:sym typeface="Montserrat"/>
              </a:rPr>
              <a:t>The Solution</a:t>
            </a:r>
            <a:endParaRPr sz="3600" b="1" i="0" u="none" strike="noStrike" cap="none">
              <a:solidFill>
                <a:schemeClr val="accent1"/>
              </a:solidFill>
              <a:latin typeface="Montserrat"/>
              <a:ea typeface="Montserrat"/>
              <a:cs typeface="Montserrat"/>
              <a:sym typeface="Montserrat"/>
            </a:endParaRPr>
          </a:p>
        </p:txBody>
      </p:sp>
      <p:sp>
        <p:nvSpPr>
          <p:cNvPr id="225" name="Google Shape;225;p33"/>
          <p:cNvSpPr txBox="1"/>
          <p:nvPr/>
        </p:nvSpPr>
        <p:spPr>
          <a:xfrm>
            <a:off x="1010688" y="650600"/>
            <a:ext cx="8015400" cy="5310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000">
                <a:solidFill>
                  <a:srgbClr val="F04034"/>
                </a:solidFill>
                <a:latin typeface="Montserrat"/>
                <a:ea typeface="Montserrat"/>
                <a:cs typeface="Montserrat"/>
                <a:sym typeface="Montserrat"/>
              </a:rPr>
              <a:t>We address the problem by attaching a universal smart interface to existing medical devices, converting them into connected systems. Data is centrally processed by a master controller and delivered as secure real-time insights, EHR updates, and maintenance alerts through a controlled dashboard.</a:t>
            </a:r>
            <a:endParaRPr sz="700"/>
          </a:p>
        </p:txBody>
      </p:sp>
      <p:grpSp>
        <p:nvGrpSpPr>
          <p:cNvPr id="226" name="Google Shape;226;p33"/>
          <p:cNvGrpSpPr/>
          <p:nvPr/>
        </p:nvGrpSpPr>
        <p:grpSpPr>
          <a:xfrm>
            <a:off x="662637" y="1148168"/>
            <a:ext cx="8166400" cy="3965400"/>
            <a:chOff x="-252448" y="221429"/>
            <a:chExt cx="10888533" cy="5287200"/>
          </a:xfrm>
        </p:grpSpPr>
        <p:sp>
          <p:nvSpPr>
            <p:cNvPr id="227" name="Google Shape;227;p33"/>
            <p:cNvSpPr/>
            <p:nvPr/>
          </p:nvSpPr>
          <p:spPr>
            <a:xfrm>
              <a:off x="-165448" y="221429"/>
              <a:ext cx="5530200" cy="24528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 name="Google Shape;228;p33"/>
            <p:cNvSpPr txBox="1"/>
            <p:nvPr/>
          </p:nvSpPr>
          <p:spPr>
            <a:xfrm>
              <a:off x="985952" y="330812"/>
              <a:ext cx="4378800" cy="2187900"/>
            </a:xfrm>
            <a:prstGeom prst="rect">
              <a:avLst/>
            </a:prstGeom>
            <a:noFill/>
            <a:ln>
              <a:noFill/>
            </a:ln>
          </p:spPr>
          <p:txBody>
            <a:bodyPr spcFirstLastPara="1" wrap="square" lIns="68575" tIns="68575" rIns="68575" bIns="68575" anchor="ctr" anchorCtr="0">
              <a:noAutofit/>
            </a:bodyPr>
            <a:lstStyle/>
            <a:p>
              <a:pPr marL="457200" lvl="0" indent="-292100" algn="l" rtl="0">
                <a:lnSpc>
                  <a:spcPct val="90000"/>
                </a:lnSpc>
                <a:spcBef>
                  <a:spcPts val="0"/>
                </a:spcBef>
                <a:spcAft>
                  <a:spcPts val="0"/>
                </a:spcAft>
                <a:buClr>
                  <a:schemeClr val="lt1"/>
                </a:buClr>
                <a:buSzPts val="1000"/>
                <a:buFont typeface="Montserrat"/>
                <a:buChar char="➔"/>
              </a:pPr>
              <a:r>
                <a:rPr lang="en" sz="1000" dirty="0">
                  <a:solidFill>
                    <a:schemeClr val="lt1"/>
                  </a:solidFill>
                  <a:latin typeface="Montserrat"/>
                  <a:ea typeface="Montserrat"/>
                  <a:cs typeface="Montserrat"/>
                  <a:sym typeface="Montserrat"/>
                </a:rPr>
                <a:t>Converts </a:t>
              </a:r>
              <a:r>
                <a:rPr lang="en" sz="1000" b="1" dirty="0">
                  <a:solidFill>
                    <a:schemeClr val="lt1"/>
                  </a:solidFill>
                  <a:latin typeface="Montserrat"/>
                  <a:ea typeface="Montserrat"/>
                  <a:cs typeface="Montserrat"/>
                  <a:sym typeface="Montserrat"/>
                </a:rPr>
                <a:t>any legacy medical device </a:t>
              </a:r>
              <a:r>
                <a:rPr lang="en" sz="1000" dirty="0">
                  <a:solidFill>
                    <a:schemeClr val="lt1"/>
                  </a:solidFill>
                  <a:latin typeface="Montserrat"/>
                  <a:ea typeface="Montserrat"/>
                  <a:cs typeface="Montserrat"/>
                  <a:sym typeface="Montserrat"/>
                </a:rPr>
                <a:t>into a </a:t>
              </a:r>
              <a:r>
                <a:rPr lang="en" sz="1000" b="1" dirty="0">
                  <a:solidFill>
                    <a:schemeClr val="lt1"/>
                  </a:solidFill>
                  <a:latin typeface="Montserrat"/>
                  <a:ea typeface="Montserrat"/>
                  <a:cs typeface="Montserrat"/>
                  <a:sym typeface="Montserrat"/>
                </a:rPr>
                <a:t>smart IoMT device</a:t>
              </a:r>
              <a:endParaRPr sz="1000" b="1" dirty="0">
                <a:solidFill>
                  <a:schemeClr val="lt1"/>
                </a:solidFill>
                <a:latin typeface="Montserrat"/>
                <a:ea typeface="Montserrat"/>
                <a:cs typeface="Montserrat"/>
                <a:sym typeface="Montserrat"/>
              </a:endParaRPr>
            </a:p>
            <a:p>
              <a:pPr marL="457200" lvl="0" indent="-292100" algn="l" rtl="0">
                <a:lnSpc>
                  <a:spcPct val="90000"/>
                </a:lnSpc>
                <a:spcBef>
                  <a:spcPts val="0"/>
                </a:spcBef>
                <a:spcAft>
                  <a:spcPts val="0"/>
                </a:spcAft>
                <a:buClr>
                  <a:schemeClr val="lt1"/>
                </a:buClr>
                <a:buSzPts val="1000"/>
                <a:buFont typeface="Montserrat"/>
                <a:buChar char="➔"/>
              </a:pPr>
              <a:r>
                <a:rPr lang="en" sz="1000" dirty="0">
                  <a:solidFill>
                    <a:schemeClr val="lt1"/>
                  </a:solidFill>
                  <a:latin typeface="Montserrat"/>
                  <a:ea typeface="Montserrat"/>
                  <a:cs typeface="Montserrat"/>
                  <a:sym typeface="Montserrat"/>
                </a:rPr>
                <a:t>Uses a fixed </a:t>
              </a:r>
              <a:r>
                <a:rPr lang="en" sz="1000" b="1" dirty="0">
                  <a:solidFill>
                    <a:schemeClr val="lt1"/>
                  </a:solidFill>
                  <a:latin typeface="Montserrat"/>
                  <a:ea typeface="Montserrat"/>
                  <a:cs typeface="Montserrat"/>
                  <a:sym typeface="Montserrat"/>
                </a:rPr>
                <a:t>universal probe </a:t>
              </a:r>
              <a:r>
                <a:rPr lang="en" sz="1000" dirty="0">
                  <a:solidFill>
                    <a:schemeClr val="lt1"/>
                  </a:solidFill>
                  <a:latin typeface="Montserrat"/>
                  <a:ea typeface="Montserrat"/>
                  <a:cs typeface="Montserrat"/>
                  <a:sym typeface="Montserrat"/>
                </a:rPr>
                <a:t>solution for standardization</a:t>
              </a:r>
              <a:endParaRPr sz="1000" dirty="0">
                <a:solidFill>
                  <a:schemeClr val="lt1"/>
                </a:solidFill>
                <a:latin typeface="Montserrat"/>
                <a:ea typeface="Montserrat"/>
                <a:cs typeface="Montserrat"/>
                <a:sym typeface="Montserrat"/>
              </a:endParaRPr>
            </a:p>
            <a:p>
              <a:pPr marL="457200" lvl="0" indent="-292100" algn="l" rtl="0">
                <a:lnSpc>
                  <a:spcPct val="90000"/>
                </a:lnSpc>
                <a:spcBef>
                  <a:spcPts val="0"/>
                </a:spcBef>
                <a:spcAft>
                  <a:spcPts val="0"/>
                </a:spcAft>
                <a:buClr>
                  <a:schemeClr val="lt1"/>
                </a:buClr>
                <a:buSzPts val="1000"/>
                <a:buFont typeface="Montserrat"/>
                <a:buChar char="➔"/>
              </a:pPr>
              <a:r>
                <a:rPr lang="en" sz="1000" b="1" dirty="0">
                  <a:solidFill>
                    <a:schemeClr val="lt1"/>
                  </a:solidFill>
                  <a:latin typeface="Montserrat"/>
                  <a:ea typeface="Montserrat"/>
                  <a:cs typeface="Montserrat"/>
                  <a:sym typeface="Montserrat"/>
                </a:rPr>
                <a:t>One Master Controller</a:t>
              </a:r>
              <a:r>
                <a:rPr lang="en" sz="1000" dirty="0">
                  <a:solidFill>
                    <a:schemeClr val="lt1"/>
                  </a:solidFill>
                  <a:latin typeface="Montserrat"/>
                  <a:ea typeface="Montserrat"/>
                  <a:cs typeface="Montserrat"/>
                  <a:sym typeface="Montserrat"/>
                </a:rPr>
                <a:t> manages </a:t>
              </a:r>
              <a:r>
                <a:rPr lang="en" sz="1000" b="1" dirty="0">
                  <a:solidFill>
                    <a:schemeClr val="lt1"/>
                  </a:solidFill>
                  <a:latin typeface="Montserrat"/>
                  <a:ea typeface="Montserrat"/>
                  <a:cs typeface="Montserrat"/>
                  <a:sym typeface="Montserrat"/>
                </a:rPr>
                <a:t>multiple devices</a:t>
              </a:r>
              <a:r>
                <a:rPr lang="en" sz="1000" dirty="0">
                  <a:solidFill>
                    <a:schemeClr val="lt1"/>
                  </a:solidFill>
                  <a:latin typeface="Montserrat"/>
                  <a:ea typeface="Montserrat"/>
                  <a:cs typeface="Montserrat"/>
                  <a:sym typeface="Montserrat"/>
                </a:rPr>
                <a:t> simultaneously</a:t>
              </a:r>
              <a:endParaRPr sz="1000" dirty="0">
                <a:solidFill>
                  <a:schemeClr val="lt1"/>
                </a:solidFill>
                <a:latin typeface="Montserrat"/>
                <a:ea typeface="Montserrat"/>
                <a:cs typeface="Montserrat"/>
                <a:sym typeface="Montserrat"/>
              </a:endParaRPr>
            </a:p>
            <a:p>
              <a:pPr marL="457200" lvl="0" indent="-292100" algn="l" rtl="0">
                <a:lnSpc>
                  <a:spcPct val="90000"/>
                </a:lnSpc>
                <a:spcBef>
                  <a:spcPts val="0"/>
                </a:spcBef>
                <a:spcAft>
                  <a:spcPts val="0"/>
                </a:spcAft>
                <a:buClr>
                  <a:schemeClr val="lt1"/>
                </a:buClr>
                <a:buSzPts val="1000"/>
                <a:buFont typeface="Montserrat"/>
                <a:buChar char="➔"/>
              </a:pPr>
              <a:r>
                <a:rPr lang="en" sz="1000" dirty="0">
                  <a:solidFill>
                    <a:schemeClr val="lt1"/>
                  </a:solidFill>
                  <a:latin typeface="Montserrat"/>
                  <a:ea typeface="Montserrat"/>
                  <a:cs typeface="Montserrat"/>
                  <a:sym typeface="Montserrat"/>
                </a:rPr>
                <a:t>Enables </a:t>
              </a:r>
              <a:r>
                <a:rPr lang="en" sz="1000" b="1" dirty="0">
                  <a:solidFill>
                    <a:schemeClr val="lt1"/>
                  </a:solidFill>
                  <a:latin typeface="Montserrat"/>
                  <a:ea typeface="Montserrat"/>
                  <a:cs typeface="Montserrat"/>
                  <a:sym typeface="Montserrat"/>
                </a:rPr>
                <a:t>real-time patient monitoring</a:t>
              </a:r>
              <a:endParaRPr sz="1000" b="1" dirty="0">
                <a:solidFill>
                  <a:schemeClr val="lt1"/>
                </a:solidFill>
                <a:latin typeface="Montserrat"/>
                <a:ea typeface="Montserrat"/>
                <a:cs typeface="Montserrat"/>
                <a:sym typeface="Montserrat"/>
              </a:endParaRPr>
            </a:p>
            <a:p>
              <a:pPr marL="457200" lvl="0" indent="-292100" algn="l" rtl="0">
                <a:lnSpc>
                  <a:spcPct val="90000"/>
                </a:lnSpc>
                <a:spcBef>
                  <a:spcPts val="0"/>
                </a:spcBef>
                <a:spcAft>
                  <a:spcPts val="0"/>
                </a:spcAft>
                <a:buClr>
                  <a:schemeClr val="lt1"/>
                </a:buClr>
                <a:buSzPts val="1000"/>
                <a:buFont typeface="Montserrat"/>
                <a:buChar char="➔"/>
              </a:pPr>
              <a:r>
                <a:rPr lang="en" sz="1000" dirty="0">
                  <a:solidFill>
                    <a:schemeClr val="lt1"/>
                  </a:solidFill>
                  <a:latin typeface="Montserrat"/>
                  <a:ea typeface="Montserrat"/>
                  <a:cs typeface="Montserrat"/>
                  <a:sym typeface="Montserrat"/>
                </a:rPr>
                <a:t>Automatically updates Electronic Health Records</a:t>
              </a:r>
              <a:r>
                <a:rPr lang="en" sz="1000" b="1" dirty="0">
                  <a:solidFill>
                    <a:schemeClr val="lt1"/>
                  </a:solidFill>
                  <a:latin typeface="Montserrat"/>
                  <a:ea typeface="Montserrat"/>
                  <a:cs typeface="Montserrat"/>
                  <a:sym typeface="Montserrat"/>
                </a:rPr>
                <a:t> (EHR)</a:t>
              </a:r>
              <a:endParaRPr sz="1000" b="1" dirty="0">
                <a:solidFill>
                  <a:schemeClr val="lt1"/>
                </a:solidFill>
                <a:latin typeface="Montserrat"/>
                <a:ea typeface="Montserrat"/>
                <a:cs typeface="Montserrat"/>
                <a:sym typeface="Montserrat"/>
              </a:endParaRPr>
            </a:p>
            <a:p>
              <a:pPr marL="457200" lvl="0" indent="-292100" algn="l" rtl="0">
                <a:lnSpc>
                  <a:spcPct val="90000"/>
                </a:lnSpc>
                <a:spcBef>
                  <a:spcPts val="0"/>
                </a:spcBef>
                <a:spcAft>
                  <a:spcPts val="0"/>
                </a:spcAft>
                <a:buClr>
                  <a:schemeClr val="lt1"/>
                </a:buClr>
                <a:buSzPts val="1000"/>
                <a:buFont typeface="Montserrat"/>
                <a:buChar char="➔"/>
              </a:pPr>
              <a:r>
                <a:rPr lang="en" sz="1000" dirty="0">
                  <a:solidFill>
                    <a:schemeClr val="lt1"/>
                  </a:solidFill>
                  <a:latin typeface="Montserrat"/>
                  <a:ea typeface="Montserrat"/>
                  <a:cs typeface="Montserrat"/>
                  <a:sym typeface="Montserrat"/>
                </a:rPr>
                <a:t>Allows </a:t>
              </a:r>
              <a:r>
                <a:rPr lang="en" sz="1000" b="1" dirty="0">
                  <a:solidFill>
                    <a:schemeClr val="lt1"/>
                  </a:solidFill>
                  <a:latin typeface="Montserrat"/>
                  <a:ea typeface="Montserrat"/>
                  <a:cs typeface="Montserrat"/>
                  <a:sym typeface="Montserrat"/>
                </a:rPr>
                <a:t>AMC vendors </a:t>
              </a:r>
              <a:r>
                <a:rPr lang="en" sz="1000" dirty="0">
                  <a:solidFill>
                    <a:schemeClr val="lt1"/>
                  </a:solidFill>
                  <a:latin typeface="Montserrat"/>
                  <a:ea typeface="Montserrat"/>
                  <a:cs typeface="Montserrat"/>
                  <a:sym typeface="Montserrat"/>
                </a:rPr>
                <a:t>to monitor device health and usage</a:t>
              </a:r>
              <a:endParaRPr sz="1000" dirty="0">
                <a:solidFill>
                  <a:schemeClr val="lt1"/>
                </a:solidFill>
                <a:latin typeface="Montserrat"/>
                <a:ea typeface="Montserrat"/>
                <a:cs typeface="Montserrat"/>
                <a:sym typeface="Montserrat"/>
              </a:endParaRPr>
            </a:p>
            <a:p>
              <a:pPr marL="457200" marR="0" lvl="0" indent="0" algn="l" rtl="0">
                <a:lnSpc>
                  <a:spcPct val="90000"/>
                </a:lnSpc>
                <a:spcBef>
                  <a:spcPts val="0"/>
                </a:spcBef>
                <a:spcAft>
                  <a:spcPts val="0"/>
                </a:spcAft>
                <a:buNone/>
              </a:pPr>
              <a:endParaRPr sz="1000" dirty="0">
                <a:solidFill>
                  <a:schemeClr val="lt1"/>
                </a:solidFill>
                <a:latin typeface="Montserrat"/>
                <a:ea typeface="Montserrat"/>
                <a:cs typeface="Montserrat"/>
                <a:sym typeface="Montserrat"/>
              </a:endParaRPr>
            </a:p>
          </p:txBody>
        </p:sp>
        <p:sp>
          <p:nvSpPr>
            <p:cNvPr id="229" name="Google Shape;229;p33"/>
            <p:cNvSpPr/>
            <p:nvPr/>
          </p:nvSpPr>
          <p:spPr>
            <a:xfrm>
              <a:off x="5996585" y="304496"/>
              <a:ext cx="4639500" cy="24528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 name="Google Shape;230;p33"/>
            <p:cNvSpPr txBox="1"/>
            <p:nvPr/>
          </p:nvSpPr>
          <p:spPr>
            <a:xfrm>
              <a:off x="5996585" y="276996"/>
              <a:ext cx="4639500" cy="2061900"/>
            </a:xfrm>
            <a:prstGeom prst="rect">
              <a:avLst/>
            </a:prstGeom>
            <a:noFill/>
            <a:ln>
              <a:noFill/>
            </a:ln>
          </p:spPr>
          <p:txBody>
            <a:bodyPr spcFirstLastPara="1" wrap="square" lIns="68575" tIns="68575" rIns="68575" bIns="68575" anchor="ctr" anchorCtr="0">
              <a:noAutofit/>
            </a:bodyPr>
            <a:lstStyle/>
            <a:p>
              <a:pPr marL="457200" lvl="0" indent="-304800" algn="l" rtl="0">
                <a:lnSpc>
                  <a:spcPct val="90000"/>
                </a:lnSpc>
                <a:spcBef>
                  <a:spcPts val="0"/>
                </a:spcBef>
                <a:spcAft>
                  <a:spcPts val="0"/>
                </a:spcAft>
                <a:buClr>
                  <a:schemeClr val="lt1"/>
                </a:buClr>
                <a:buSzPts val="1200"/>
                <a:buFont typeface="Montserrat"/>
                <a:buChar char="➔"/>
              </a:pPr>
              <a:endParaRPr sz="1200" dirty="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endParaRPr sz="1200" dirty="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endParaRPr sz="1200" dirty="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endParaRPr sz="1200" dirty="0">
                <a:solidFill>
                  <a:schemeClr val="lt1"/>
                </a:solidFill>
                <a:latin typeface="Montserrat"/>
                <a:ea typeface="Montserrat"/>
                <a:cs typeface="Montserrat"/>
                <a:sym typeface="Montserrat"/>
              </a:endParaRPr>
            </a:p>
            <a:p>
              <a:pPr marL="457200" lvl="0" indent="0" algn="l" rtl="0">
                <a:lnSpc>
                  <a:spcPct val="90000"/>
                </a:lnSpc>
                <a:spcBef>
                  <a:spcPts val="0"/>
                </a:spcBef>
                <a:spcAft>
                  <a:spcPts val="0"/>
                </a:spcAft>
                <a:buNone/>
              </a:pPr>
              <a:endParaRPr sz="1200" dirty="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dirty="0">
                  <a:solidFill>
                    <a:schemeClr val="lt1"/>
                  </a:solidFill>
                  <a:latin typeface="Montserrat"/>
                  <a:ea typeface="Montserrat"/>
                  <a:cs typeface="Montserrat"/>
                  <a:sym typeface="Montserrat"/>
                </a:rPr>
                <a:t>Universal solution for the entire hospital</a:t>
              </a:r>
              <a:endParaRPr sz="1200" dirty="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dirty="0">
                  <a:solidFill>
                    <a:schemeClr val="lt1"/>
                  </a:solidFill>
                  <a:latin typeface="Montserrat"/>
                  <a:ea typeface="Montserrat"/>
                  <a:cs typeface="Montserrat"/>
                  <a:sym typeface="Montserrat"/>
                </a:rPr>
                <a:t>Eliminates device-specific adapters</a:t>
              </a:r>
              <a:endParaRPr sz="1200" dirty="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dirty="0">
                  <a:solidFill>
                    <a:schemeClr val="lt1"/>
                  </a:solidFill>
                  <a:latin typeface="Montserrat"/>
                  <a:ea typeface="Montserrat"/>
                  <a:cs typeface="Montserrat"/>
                  <a:sym typeface="Montserrat"/>
                </a:rPr>
                <a:t>Reduces </a:t>
              </a:r>
              <a:r>
                <a:rPr lang="en" sz="1200" b="1" dirty="0">
                  <a:solidFill>
                    <a:schemeClr val="lt1"/>
                  </a:solidFill>
                  <a:latin typeface="Montserrat"/>
                  <a:ea typeface="Montserrat"/>
                  <a:cs typeface="Montserrat"/>
                  <a:sym typeface="Montserrat"/>
                </a:rPr>
                <a:t>cost and complexity</a:t>
              </a:r>
              <a:endParaRPr sz="1200" b="1" dirty="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dirty="0">
                  <a:solidFill>
                    <a:schemeClr val="lt1"/>
                  </a:solidFill>
                  <a:latin typeface="Montserrat"/>
                  <a:ea typeface="Montserrat"/>
                  <a:cs typeface="Montserrat"/>
                  <a:sym typeface="Montserrat"/>
                </a:rPr>
                <a:t>Secure and scalable architecture</a:t>
              </a:r>
              <a:endParaRPr sz="1200" dirty="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dirty="0">
                  <a:solidFill>
                    <a:schemeClr val="lt1"/>
                  </a:solidFill>
                  <a:latin typeface="Montserrat"/>
                  <a:ea typeface="Montserrat"/>
                  <a:cs typeface="Montserrat"/>
                  <a:sym typeface="Montserrat"/>
                </a:rPr>
                <a:t>Easy to deploy without disrupting hospital workflow</a:t>
              </a:r>
              <a:endParaRPr sz="1200" dirty="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dirty="0">
                  <a:solidFill>
                    <a:schemeClr val="lt1"/>
                  </a:solidFill>
                  <a:latin typeface="Montserrat"/>
                  <a:ea typeface="Montserrat"/>
                  <a:cs typeface="Montserrat"/>
                  <a:sym typeface="Montserrat"/>
                </a:rPr>
                <a:t>Ideal for Indian healthcare infrastructure</a:t>
              </a:r>
              <a:endParaRPr sz="1200" dirty="0">
                <a:solidFill>
                  <a:schemeClr val="lt1"/>
                </a:solidFill>
                <a:latin typeface="Montserrat"/>
                <a:ea typeface="Montserrat"/>
                <a:cs typeface="Montserrat"/>
                <a:sym typeface="Montserrat"/>
              </a:endParaRPr>
            </a:p>
            <a:p>
              <a:pPr marL="457200" marR="0" lvl="0" indent="-304800" algn="l" rtl="0">
                <a:lnSpc>
                  <a:spcPct val="90000"/>
                </a:lnSpc>
                <a:spcBef>
                  <a:spcPts val="0"/>
                </a:spcBef>
                <a:spcAft>
                  <a:spcPts val="0"/>
                </a:spcAft>
                <a:buClr>
                  <a:schemeClr val="lt1"/>
                </a:buClr>
                <a:buSzPts val="1200"/>
                <a:buFont typeface="Montserrat"/>
                <a:buChar char="➔"/>
              </a:pPr>
              <a:endParaRPr sz="1200" dirty="0">
                <a:solidFill>
                  <a:schemeClr val="lt1"/>
                </a:solidFill>
                <a:latin typeface="Montserrat"/>
                <a:ea typeface="Montserrat"/>
                <a:cs typeface="Montserrat"/>
                <a:sym typeface="Montserrat"/>
              </a:endParaRPr>
            </a:p>
          </p:txBody>
        </p:sp>
        <p:sp>
          <p:nvSpPr>
            <p:cNvPr id="231" name="Google Shape;231;p33"/>
            <p:cNvSpPr/>
            <p:nvPr/>
          </p:nvSpPr>
          <p:spPr>
            <a:xfrm>
              <a:off x="-252448" y="2831429"/>
              <a:ext cx="10854000" cy="2677200"/>
            </a:xfrm>
            <a:prstGeom prst="rect">
              <a:avLst/>
            </a:prstGeom>
            <a:solidFill>
              <a:srgbClr val="F0403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2" name="Google Shape;232;p33"/>
            <p:cNvSpPr txBox="1"/>
            <p:nvPr/>
          </p:nvSpPr>
          <p:spPr>
            <a:xfrm>
              <a:off x="7150" y="3081170"/>
              <a:ext cx="10594200" cy="23031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Montserrat"/>
                <a:buNone/>
              </a:pPr>
              <a:endParaRPr sz="1800" b="0" i="0" u="none" strike="noStrike" cap="none">
                <a:solidFill>
                  <a:schemeClr val="lt1"/>
                </a:solidFill>
                <a:latin typeface="Montserrat"/>
                <a:ea typeface="Montserrat"/>
                <a:cs typeface="Montserrat"/>
                <a:sym typeface="Montserrat"/>
              </a:endParaRPr>
            </a:p>
          </p:txBody>
        </p:sp>
      </p:grpSp>
      <p:grpSp>
        <p:nvGrpSpPr>
          <p:cNvPr id="233" name="Google Shape;233;p33"/>
          <p:cNvGrpSpPr/>
          <p:nvPr/>
        </p:nvGrpSpPr>
        <p:grpSpPr>
          <a:xfrm rot="-1665512">
            <a:off x="-134533" y="1551576"/>
            <a:ext cx="1927866" cy="499401"/>
            <a:chOff x="1283118" y="859794"/>
            <a:chExt cx="6066871" cy="3065735"/>
          </a:xfrm>
        </p:grpSpPr>
        <p:sp>
          <p:nvSpPr>
            <p:cNvPr id="234" name="Google Shape;234;p33"/>
            <p:cNvSpPr/>
            <p:nvPr/>
          </p:nvSpPr>
          <p:spPr>
            <a:xfrm>
              <a:off x="3302618" y="1354953"/>
              <a:ext cx="2301900" cy="2301900"/>
            </a:xfrm>
            <a:prstGeom prst="ellipse">
              <a:avLst/>
            </a:prstGeom>
            <a:solidFill>
              <a:srgbClr val="A6CE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rgbClr val="434343"/>
                </a:solidFill>
                <a:latin typeface="Roboto"/>
                <a:ea typeface="Roboto"/>
                <a:cs typeface="Roboto"/>
                <a:sym typeface="Roboto"/>
              </a:endParaRPr>
            </a:p>
          </p:txBody>
        </p:sp>
        <p:sp>
          <p:nvSpPr>
            <p:cNvPr id="235" name="Google Shape;235;p33"/>
            <p:cNvSpPr/>
            <p:nvPr/>
          </p:nvSpPr>
          <p:spPr>
            <a:xfrm>
              <a:off x="1283118" y="1217812"/>
              <a:ext cx="6066871" cy="2707717"/>
            </a:xfrm>
            <a:custGeom>
              <a:avLst/>
              <a:gdLst/>
              <a:ahLst/>
              <a:cxnLst/>
              <a:rect l="l" t="t" r="r" b="b"/>
              <a:pathLst>
                <a:path w="270782" h="141174" extrusionOk="0">
                  <a:moveTo>
                    <a:pt x="0" y="141174"/>
                  </a:moveTo>
                  <a:cubicBezTo>
                    <a:pt x="10375" y="123258"/>
                    <a:pt x="30956" y="39063"/>
                    <a:pt x="62252" y="33677"/>
                  </a:cubicBezTo>
                  <a:cubicBezTo>
                    <a:pt x="93548" y="28291"/>
                    <a:pt x="153023" y="114470"/>
                    <a:pt x="187778" y="108857"/>
                  </a:cubicBezTo>
                  <a:cubicBezTo>
                    <a:pt x="222533" y="103244"/>
                    <a:pt x="256948" y="18143"/>
                    <a:pt x="270782" y="0"/>
                  </a:cubicBezTo>
                </a:path>
              </a:pathLst>
            </a:custGeom>
            <a:noFill/>
            <a:ln w="228600" cap="flat" cmpd="sng">
              <a:solidFill>
                <a:srgbClr val="1E3C34"/>
              </a:solidFill>
              <a:prstDash val="solid"/>
              <a:round/>
              <a:headEnd type="none" w="med" len="med"/>
              <a:tailEnd type="none" w="med" len="med"/>
            </a:ln>
          </p:spPr>
          <p:txBody>
            <a:bodyPr/>
            <a:lstStyle/>
            <a:p>
              <a:endParaRPr lang="en-IN"/>
            </a:p>
          </p:txBody>
        </p:sp>
        <p:sp>
          <p:nvSpPr>
            <p:cNvPr id="236" name="Google Shape;236;p33"/>
            <p:cNvSpPr txBox="1"/>
            <p:nvPr/>
          </p:nvSpPr>
          <p:spPr>
            <a:xfrm rot="-618109">
              <a:off x="1438107" y="1344654"/>
              <a:ext cx="5584526" cy="1798979"/>
            </a:xfrm>
            <a:prstGeom prst="rect">
              <a:avLst/>
            </a:prstGeom>
            <a:solidFill>
              <a:srgbClr val="F04F23"/>
            </a:solidFill>
            <a:ln>
              <a:noFill/>
            </a:ln>
          </p:spPr>
          <p:txBody>
            <a:bodyPr spcFirstLastPara="1" wrap="square" lIns="137150" tIns="137150" rIns="137150" bIns="137150" anchor="ctr" anchorCtr="0">
              <a:noAutofit/>
            </a:bodyPr>
            <a:lstStyle/>
            <a:p>
              <a:pPr marL="0" lvl="0" indent="0" algn="ctr" rtl="0">
                <a:lnSpc>
                  <a:spcPct val="95000"/>
                </a:lnSpc>
                <a:spcBef>
                  <a:spcPts val="0"/>
                </a:spcBef>
                <a:spcAft>
                  <a:spcPts val="0"/>
                </a:spcAft>
                <a:buSzPts val="234"/>
                <a:buNone/>
              </a:pPr>
              <a:r>
                <a:rPr lang="en" sz="975">
                  <a:solidFill>
                    <a:srgbClr val="FFF2CC"/>
                  </a:solidFill>
                  <a:latin typeface="Dela Gothic One"/>
                  <a:ea typeface="Dela Gothic One"/>
                  <a:cs typeface="Dela Gothic One"/>
                  <a:sym typeface="Dela Gothic One"/>
                </a:rPr>
                <a:t>What the Innovation Does ?</a:t>
              </a:r>
              <a:endParaRPr sz="720">
                <a:solidFill>
                  <a:srgbClr val="FFF2CC"/>
                </a:solidFill>
                <a:latin typeface="Dela Gothic One"/>
                <a:ea typeface="Dela Gothic One"/>
                <a:cs typeface="Dela Gothic One"/>
                <a:sym typeface="Dela Gothic One"/>
              </a:endParaRPr>
            </a:p>
          </p:txBody>
        </p:sp>
      </p:grpSp>
      <p:grpSp>
        <p:nvGrpSpPr>
          <p:cNvPr id="237" name="Google Shape;237;p33"/>
          <p:cNvGrpSpPr/>
          <p:nvPr/>
        </p:nvGrpSpPr>
        <p:grpSpPr>
          <a:xfrm rot="-803264">
            <a:off x="4970271" y="1138169"/>
            <a:ext cx="1466245" cy="489756"/>
            <a:chOff x="770842" y="910034"/>
            <a:chExt cx="6579338" cy="3015647"/>
          </a:xfrm>
        </p:grpSpPr>
        <p:sp>
          <p:nvSpPr>
            <p:cNvPr id="238" name="Google Shape;238;p33"/>
            <p:cNvSpPr/>
            <p:nvPr/>
          </p:nvSpPr>
          <p:spPr>
            <a:xfrm>
              <a:off x="3302618" y="1354953"/>
              <a:ext cx="2301900" cy="2301900"/>
            </a:xfrm>
            <a:prstGeom prst="ellipse">
              <a:avLst/>
            </a:prstGeom>
            <a:solidFill>
              <a:srgbClr val="A6CE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rgbClr val="434343"/>
                </a:solidFill>
                <a:latin typeface="Roboto"/>
                <a:ea typeface="Roboto"/>
                <a:cs typeface="Roboto"/>
                <a:sym typeface="Roboto"/>
              </a:endParaRPr>
            </a:p>
          </p:txBody>
        </p:sp>
        <p:sp>
          <p:nvSpPr>
            <p:cNvPr id="239" name="Google Shape;239;p33"/>
            <p:cNvSpPr/>
            <p:nvPr/>
          </p:nvSpPr>
          <p:spPr>
            <a:xfrm>
              <a:off x="817564" y="1217964"/>
              <a:ext cx="6532616" cy="2707717"/>
            </a:xfrm>
            <a:custGeom>
              <a:avLst/>
              <a:gdLst/>
              <a:ahLst/>
              <a:cxnLst/>
              <a:rect l="l" t="t" r="r" b="b"/>
              <a:pathLst>
                <a:path w="270782" h="141174" extrusionOk="0">
                  <a:moveTo>
                    <a:pt x="0" y="141174"/>
                  </a:moveTo>
                  <a:cubicBezTo>
                    <a:pt x="10375" y="123258"/>
                    <a:pt x="30956" y="39063"/>
                    <a:pt x="62252" y="33677"/>
                  </a:cubicBezTo>
                  <a:cubicBezTo>
                    <a:pt x="93548" y="28291"/>
                    <a:pt x="153023" y="114470"/>
                    <a:pt x="187778" y="108857"/>
                  </a:cubicBezTo>
                  <a:cubicBezTo>
                    <a:pt x="222533" y="103244"/>
                    <a:pt x="256948" y="18143"/>
                    <a:pt x="270782" y="0"/>
                  </a:cubicBezTo>
                </a:path>
              </a:pathLst>
            </a:custGeom>
            <a:noFill/>
            <a:ln w="228600" cap="flat" cmpd="sng">
              <a:solidFill>
                <a:srgbClr val="1E3C34"/>
              </a:solidFill>
              <a:prstDash val="solid"/>
              <a:round/>
              <a:headEnd type="none" w="med" len="med"/>
              <a:tailEnd type="none" w="med" len="med"/>
            </a:ln>
          </p:spPr>
          <p:txBody>
            <a:bodyPr/>
            <a:lstStyle/>
            <a:p>
              <a:endParaRPr lang="en-IN"/>
            </a:p>
          </p:txBody>
        </p:sp>
        <p:sp>
          <p:nvSpPr>
            <p:cNvPr id="240" name="Google Shape;240;p33"/>
            <p:cNvSpPr txBox="1"/>
            <p:nvPr/>
          </p:nvSpPr>
          <p:spPr>
            <a:xfrm rot="-618187">
              <a:off x="868353" y="1453977"/>
              <a:ext cx="6231277" cy="1653814"/>
            </a:xfrm>
            <a:prstGeom prst="rect">
              <a:avLst/>
            </a:prstGeom>
            <a:solidFill>
              <a:srgbClr val="F04F23"/>
            </a:solidFill>
            <a:ln>
              <a:noFill/>
            </a:ln>
          </p:spPr>
          <p:txBody>
            <a:bodyPr spcFirstLastPara="1" wrap="square" lIns="137150" tIns="137150" rIns="137150" bIns="137150" anchor="ctr" anchorCtr="0">
              <a:noAutofit/>
            </a:bodyPr>
            <a:lstStyle/>
            <a:p>
              <a:pPr marL="0" lvl="0" indent="0" algn="ctr" rtl="0">
                <a:lnSpc>
                  <a:spcPct val="95000"/>
                </a:lnSpc>
                <a:spcBef>
                  <a:spcPts val="0"/>
                </a:spcBef>
                <a:spcAft>
                  <a:spcPts val="0"/>
                </a:spcAft>
                <a:buSzPts val="234"/>
                <a:buNone/>
              </a:pPr>
              <a:r>
                <a:rPr lang="en" sz="1175">
                  <a:solidFill>
                    <a:srgbClr val="FFF2CC"/>
                  </a:solidFill>
                  <a:latin typeface="Dela Gothic One"/>
                  <a:ea typeface="Dela Gothic One"/>
                  <a:cs typeface="Dela Gothic One"/>
                  <a:sym typeface="Dela Gothic One"/>
                </a:rPr>
                <a:t>Why it’s compelling ?</a:t>
              </a:r>
              <a:endParaRPr sz="920">
                <a:solidFill>
                  <a:srgbClr val="FFF2CC"/>
                </a:solidFill>
                <a:latin typeface="Dela Gothic One"/>
                <a:ea typeface="Dela Gothic One"/>
                <a:cs typeface="Dela Gothic One"/>
                <a:sym typeface="Dela Gothic One"/>
              </a:endParaRPr>
            </a:p>
          </p:txBody>
        </p:sp>
      </p:grpSp>
      <p:grpSp>
        <p:nvGrpSpPr>
          <p:cNvPr id="241" name="Google Shape;241;p33"/>
          <p:cNvGrpSpPr/>
          <p:nvPr/>
        </p:nvGrpSpPr>
        <p:grpSpPr>
          <a:xfrm>
            <a:off x="3560618" y="3020932"/>
            <a:ext cx="3728897" cy="1948800"/>
            <a:chOff x="3048000" y="1597356"/>
            <a:chExt cx="3048000" cy="1948800"/>
          </a:xfrm>
        </p:grpSpPr>
        <p:sp>
          <p:nvSpPr>
            <p:cNvPr id="242" name="Google Shape;242;p33"/>
            <p:cNvSpPr/>
            <p:nvPr/>
          </p:nvSpPr>
          <p:spPr>
            <a:xfrm rot="-600099">
              <a:off x="3154711" y="1832300"/>
              <a:ext cx="2834578" cy="1478913"/>
            </a:xfrm>
            <a:prstGeom prst="ellipse">
              <a:avLst/>
            </a:prstGeom>
            <a:solidFill>
              <a:srgbClr val="F9F9F9"/>
            </a:solidFill>
            <a:ln>
              <a:noFill/>
            </a:ln>
          </p:spPr>
          <p:txBody>
            <a:bodyPr spcFirstLastPara="1" wrap="square" lIns="91425" tIns="91425" rIns="91425" bIns="91425" anchor="ctr" anchorCtr="0">
              <a:noAutofit/>
            </a:bodyPr>
            <a:lstStyle/>
            <a:p>
              <a:pPr marL="0" lvl="0" indent="0" algn="ctr" rtl="0">
                <a:lnSpc>
                  <a:spcPct val="85000"/>
                </a:lnSpc>
                <a:spcBef>
                  <a:spcPts val="0"/>
                </a:spcBef>
                <a:spcAft>
                  <a:spcPts val="0"/>
                </a:spcAft>
                <a:buNone/>
              </a:pPr>
              <a:endParaRPr sz="2400">
                <a:solidFill>
                  <a:srgbClr val="000000"/>
                </a:solidFill>
                <a:latin typeface="Paytone One"/>
                <a:ea typeface="Paytone One"/>
                <a:cs typeface="Paytone One"/>
                <a:sym typeface="Paytone One"/>
              </a:endParaRPr>
            </a:p>
          </p:txBody>
        </p:sp>
        <p:sp>
          <p:nvSpPr>
            <p:cNvPr id="243" name="Google Shape;243;p33"/>
            <p:cNvSpPr/>
            <p:nvPr/>
          </p:nvSpPr>
          <p:spPr>
            <a:xfrm rot="-599679">
              <a:off x="3179263" y="1924447"/>
              <a:ext cx="2818843" cy="1365880"/>
            </a:xfrm>
            <a:custGeom>
              <a:avLst/>
              <a:gdLst/>
              <a:ahLst/>
              <a:cxnLst/>
              <a:rect l="l" t="t" r="r" b="b"/>
              <a:pathLst>
                <a:path w="348205" h="166267" extrusionOk="0">
                  <a:moveTo>
                    <a:pt x="327379" y="140375"/>
                  </a:moveTo>
                  <a:cubicBezTo>
                    <a:pt x="300812" y="153658"/>
                    <a:pt x="270088" y="156966"/>
                    <a:pt x="240621" y="160701"/>
                  </a:cubicBezTo>
                  <a:cubicBezTo>
                    <a:pt x="192746" y="166770"/>
                    <a:pt x="142991" y="169087"/>
                    <a:pt x="95860" y="158718"/>
                  </a:cubicBezTo>
                  <a:cubicBezTo>
                    <a:pt x="74515" y="154022"/>
                    <a:pt x="52529" y="148099"/>
                    <a:pt x="34386" y="135913"/>
                  </a:cubicBezTo>
                  <a:cubicBezTo>
                    <a:pt x="14688" y="122683"/>
                    <a:pt x="-5011" y="95861"/>
                    <a:pt x="1170" y="72952"/>
                  </a:cubicBezTo>
                  <a:cubicBezTo>
                    <a:pt x="10210" y="39447"/>
                    <a:pt x="50790" y="18903"/>
                    <a:pt x="84457" y="10486"/>
                  </a:cubicBezTo>
                  <a:cubicBezTo>
                    <a:pt x="134508" y="-2027"/>
                    <a:pt x="188106" y="-2567"/>
                    <a:pt x="239134" y="5033"/>
                  </a:cubicBezTo>
                  <a:cubicBezTo>
                    <a:pt x="262246" y="8475"/>
                    <a:pt x="285474" y="13420"/>
                    <a:pt x="307053" y="22384"/>
                  </a:cubicBezTo>
                  <a:cubicBezTo>
                    <a:pt x="324219" y="29515"/>
                    <a:pt x="344908" y="42181"/>
                    <a:pt x="347705" y="60558"/>
                  </a:cubicBezTo>
                  <a:cubicBezTo>
                    <a:pt x="353768" y="100394"/>
                    <a:pt x="294095" y="125414"/>
                    <a:pt x="256486" y="139879"/>
                  </a:cubicBezTo>
                  <a:cubicBezTo>
                    <a:pt x="194807" y="163601"/>
                    <a:pt x="125382" y="170664"/>
                    <a:pt x="59669" y="163676"/>
                  </a:cubicBezTo>
                </a:path>
              </a:pathLst>
            </a:custGeom>
            <a:noFill/>
            <a:ln w="38100" cap="flat" cmpd="sng">
              <a:solidFill>
                <a:srgbClr val="000000"/>
              </a:solidFill>
              <a:prstDash val="solid"/>
              <a:round/>
              <a:headEnd type="none" w="med" len="med"/>
              <a:tailEnd type="none" w="med" len="med"/>
            </a:ln>
          </p:spPr>
          <p:txBody>
            <a:bodyPr/>
            <a:lstStyle/>
            <a:p>
              <a:endParaRPr lang="en-IN"/>
            </a:p>
          </p:txBody>
        </p:sp>
      </p:grpSp>
      <p:sp>
        <p:nvSpPr>
          <p:cNvPr id="244" name="Google Shape;244;p33">
            <a:hlinkClick r:id="rId3"/>
          </p:cNvPr>
          <p:cNvSpPr txBox="1"/>
          <p:nvPr/>
        </p:nvSpPr>
        <p:spPr>
          <a:xfrm rot="-1077446">
            <a:off x="3709349" y="3626301"/>
            <a:ext cx="3412823" cy="584745"/>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                   </a:t>
            </a:r>
            <a:r>
              <a:rPr lang="en" sz="1200" dirty="0">
                <a:latin typeface="Spectral ExtraBold"/>
                <a:ea typeface="Spectral ExtraBold"/>
                <a:cs typeface="Spectral ExtraBold"/>
                <a:sym typeface="Spectral ExtraBold"/>
              </a:rPr>
              <a:t>Website link: </a:t>
            </a:r>
            <a:r>
              <a:rPr lang="en-IN" dirty="0">
                <a:solidFill>
                  <a:srgbClr val="002060"/>
                </a:solidFill>
                <a:hlinkClick r:id="rId3">
                  <a:extLst>
                    <a:ext uri="{A12FA001-AC4F-418D-AE19-62706E023703}">
                      <ahyp:hlinkClr xmlns:ahyp="http://schemas.microsoft.com/office/drawing/2018/hyperlinkcolor" val="tx"/>
                    </a:ext>
                  </a:extLst>
                </a:hlinkClick>
              </a:rPr>
              <a:t>https://manomedengg.github.io/Conexta/</a:t>
            </a:r>
            <a:endParaRPr dirty="0">
              <a:solidFill>
                <a:srgbClr val="002060"/>
              </a:solidFill>
              <a:latin typeface="Spectral ExtraBold"/>
              <a:ea typeface="Spectral ExtraBold"/>
              <a:cs typeface="Spectral ExtraBold"/>
              <a:sym typeface="Spectral ExtraBold"/>
            </a:endParaRPr>
          </a:p>
        </p:txBody>
      </p:sp>
      <p:grpSp>
        <p:nvGrpSpPr>
          <p:cNvPr id="245" name="Google Shape;245;p33"/>
          <p:cNvGrpSpPr/>
          <p:nvPr/>
        </p:nvGrpSpPr>
        <p:grpSpPr>
          <a:xfrm>
            <a:off x="6322180" y="3798692"/>
            <a:ext cx="1351007" cy="1306538"/>
            <a:chOff x="4099677" y="2013000"/>
            <a:chExt cx="926895" cy="1105256"/>
          </a:xfrm>
        </p:grpSpPr>
        <p:sp>
          <p:nvSpPr>
            <p:cNvPr id="246" name="Google Shape;246;p33"/>
            <p:cNvSpPr/>
            <p:nvPr/>
          </p:nvSpPr>
          <p:spPr>
            <a:xfrm>
              <a:off x="4196552" y="2096866"/>
              <a:ext cx="768712" cy="768729"/>
            </a:xfrm>
            <a:custGeom>
              <a:avLst/>
              <a:gdLst/>
              <a:ahLst/>
              <a:cxnLst/>
              <a:rect l="l" t="t" r="r" b="b"/>
              <a:pathLst>
                <a:path w="44849" h="44850" extrusionOk="0">
                  <a:moveTo>
                    <a:pt x="22611" y="1"/>
                  </a:moveTo>
                  <a:lnTo>
                    <a:pt x="21495" y="75"/>
                  </a:lnTo>
                  <a:lnTo>
                    <a:pt x="20454" y="75"/>
                  </a:lnTo>
                  <a:lnTo>
                    <a:pt x="19412" y="224"/>
                  </a:lnTo>
                  <a:lnTo>
                    <a:pt x="18297" y="373"/>
                  </a:lnTo>
                  <a:lnTo>
                    <a:pt x="17256" y="596"/>
                  </a:lnTo>
                  <a:lnTo>
                    <a:pt x="16214" y="893"/>
                  </a:lnTo>
                  <a:lnTo>
                    <a:pt x="15173" y="1191"/>
                  </a:lnTo>
                  <a:lnTo>
                    <a:pt x="14206" y="1563"/>
                  </a:lnTo>
                  <a:lnTo>
                    <a:pt x="13165" y="2009"/>
                  </a:lnTo>
                  <a:lnTo>
                    <a:pt x="12198" y="2455"/>
                  </a:lnTo>
                  <a:lnTo>
                    <a:pt x="11231" y="3050"/>
                  </a:lnTo>
                  <a:lnTo>
                    <a:pt x="10264" y="3571"/>
                  </a:lnTo>
                  <a:lnTo>
                    <a:pt x="9372" y="4240"/>
                  </a:lnTo>
                  <a:lnTo>
                    <a:pt x="8479" y="4910"/>
                  </a:lnTo>
                  <a:lnTo>
                    <a:pt x="7587" y="5653"/>
                  </a:lnTo>
                  <a:lnTo>
                    <a:pt x="6769" y="6397"/>
                  </a:lnTo>
                  <a:lnTo>
                    <a:pt x="5951" y="7215"/>
                  </a:lnTo>
                  <a:lnTo>
                    <a:pt x="5207" y="8108"/>
                  </a:lnTo>
                  <a:lnTo>
                    <a:pt x="4463" y="9000"/>
                  </a:lnTo>
                  <a:lnTo>
                    <a:pt x="3868" y="9893"/>
                  </a:lnTo>
                  <a:lnTo>
                    <a:pt x="3199" y="10860"/>
                  </a:lnTo>
                  <a:lnTo>
                    <a:pt x="2678" y="11827"/>
                  </a:lnTo>
                  <a:lnTo>
                    <a:pt x="2157" y="12793"/>
                  </a:lnTo>
                  <a:lnTo>
                    <a:pt x="1711" y="13835"/>
                  </a:lnTo>
                  <a:lnTo>
                    <a:pt x="1339" y="14802"/>
                  </a:lnTo>
                  <a:lnTo>
                    <a:pt x="967" y="15843"/>
                  </a:lnTo>
                  <a:lnTo>
                    <a:pt x="670" y="16884"/>
                  </a:lnTo>
                  <a:lnTo>
                    <a:pt x="447" y="18000"/>
                  </a:lnTo>
                  <a:lnTo>
                    <a:pt x="298" y="19041"/>
                  </a:lnTo>
                  <a:lnTo>
                    <a:pt x="149" y="20082"/>
                  </a:lnTo>
                  <a:lnTo>
                    <a:pt x="75" y="21198"/>
                  </a:lnTo>
                  <a:lnTo>
                    <a:pt x="1" y="22239"/>
                  </a:lnTo>
                  <a:lnTo>
                    <a:pt x="1" y="23355"/>
                  </a:lnTo>
                  <a:lnTo>
                    <a:pt x="75" y="24396"/>
                  </a:lnTo>
                  <a:lnTo>
                    <a:pt x="224" y="25437"/>
                  </a:lnTo>
                  <a:lnTo>
                    <a:pt x="372" y="26553"/>
                  </a:lnTo>
                  <a:lnTo>
                    <a:pt x="596" y="27594"/>
                  </a:lnTo>
                  <a:lnTo>
                    <a:pt x="893" y="28635"/>
                  </a:lnTo>
                  <a:lnTo>
                    <a:pt x="1191" y="29677"/>
                  </a:lnTo>
                  <a:lnTo>
                    <a:pt x="1562" y="30644"/>
                  </a:lnTo>
                  <a:lnTo>
                    <a:pt x="2009" y="31685"/>
                  </a:lnTo>
                  <a:lnTo>
                    <a:pt x="2455" y="32652"/>
                  </a:lnTo>
                  <a:lnTo>
                    <a:pt x="2976" y="33619"/>
                  </a:lnTo>
                  <a:lnTo>
                    <a:pt x="3571" y="34585"/>
                  </a:lnTo>
                  <a:lnTo>
                    <a:pt x="4240" y="35478"/>
                  </a:lnTo>
                  <a:lnTo>
                    <a:pt x="4909" y="36370"/>
                  </a:lnTo>
                  <a:lnTo>
                    <a:pt x="5579" y="37263"/>
                  </a:lnTo>
                  <a:lnTo>
                    <a:pt x="6397" y="38081"/>
                  </a:lnTo>
                  <a:lnTo>
                    <a:pt x="7215" y="38899"/>
                  </a:lnTo>
                  <a:lnTo>
                    <a:pt x="8107" y="39643"/>
                  </a:lnTo>
                  <a:lnTo>
                    <a:pt x="9000" y="40387"/>
                  </a:lnTo>
                  <a:lnTo>
                    <a:pt x="9892" y="40982"/>
                  </a:lnTo>
                  <a:lnTo>
                    <a:pt x="10859" y="41651"/>
                  </a:lnTo>
                  <a:lnTo>
                    <a:pt x="11826" y="42172"/>
                  </a:lnTo>
                  <a:lnTo>
                    <a:pt x="12793" y="42692"/>
                  </a:lnTo>
                  <a:lnTo>
                    <a:pt x="13834" y="43139"/>
                  </a:lnTo>
                  <a:lnTo>
                    <a:pt x="14801" y="43510"/>
                  </a:lnTo>
                  <a:lnTo>
                    <a:pt x="15842" y="43882"/>
                  </a:lnTo>
                  <a:lnTo>
                    <a:pt x="16884" y="44180"/>
                  </a:lnTo>
                  <a:lnTo>
                    <a:pt x="17925" y="44403"/>
                  </a:lnTo>
                  <a:lnTo>
                    <a:pt x="19041" y="44552"/>
                  </a:lnTo>
                  <a:lnTo>
                    <a:pt x="20082" y="44700"/>
                  </a:lnTo>
                  <a:lnTo>
                    <a:pt x="21197" y="44775"/>
                  </a:lnTo>
                  <a:lnTo>
                    <a:pt x="22239" y="44849"/>
                  </a:lnTo>
                  <a:lnTo>
                    <a:pt x="23280" y="44849"/>
                  </a:lnTo>
                  <a:lnTo>
                    <a:pt x="24396" y="44775"/>
                  </a:lnTo>
                  <a:lnTo>
                    <a:pt x="25437" y="44626"/>
                  </a:lnTo>
                  <a:lnTo>
                    <a:pt x="26553" y="44477"/>
                  </a:lnTo>
                  <a:lnTo>
                    <a:pt x="27594" y="44254"/>
                  </a:lnTo>
                  <a:lnTo>
                    <a:pt x="28635" y="43957"/>
                  </a:lnTo>
                  <a:lnTo>
                    <a:pt x="29676" y="43659"/>
                  </a:lnTo>
                  <a:lnTo>
                    <a:pt x="30643" y="43287"/>
                  </a:lnTo>
                  <a:lnTo>
                    <a:pt x="31684" y="42841"/>
                  </a:lnTo>
                  <a:lnTo>
                    <a:pt x="32651" y="42395"/>
                  </a:lnTo>
                  <a:lnTo>
                    <a:pt x="33618" y="41874"/>
                  </a:lnTo>
                  <a:lnTo>
                    <a:pt x="34585" y="41279"/>
                  </a:lnTo>
                  <a:lnTo>
                    <a:pt x="35478" y="40610"/>
                  </a:lnTo>
                  <a:lnTo>
                    <a:pt x="36370" y="39940"/>
                  </a:lnTo>
                  <a:lnTo>
                    <a:pt x="37263" y="39271"/>
                  </a:lnTo>
                  <a:lnTo>
                    <a:pt x="38081" y="38453"/>
                  </a:lnTo>
                  <a:lnTo>
                    <a:pt x="38899" y="37635"/>
                  </a:lnTo>
                  <a:lnTo>
                    <a:pt x="39643" y="36742"/>
                  </a:lnTo>
                  <a:lnTo>
                    <a:pt x="40386" y="35850"/>
                  </a:lnTo>
                  <a:lnTo>
                    <a:pt x="40981" y="34957"/>
                  </a:lnTo>
                  <a:lnTo>
                    <a:pt x="41651" y="33990"/>
                  </a:lnTo>
                  <a:lnTo>
                    <a:pt x="42171" y="33024"/>
                  </a:lnTo>
                  <a:lnTo>
                    <a:pt x="42692" y="32057"/>
                  </a:lnTo>
                  <a:lnTo>
                    <a:pt x="43138" y="31015"/>
                  </a:lnTo>
                  <a:lnTo>
                    <a:pt x="43510" y="30049"/>
                  </a:lnTo>
                  <a:lnTo>
                    <a:pt x="43882" y="29007"/>
                  </a:lnTo>
                  <a:lnTo>
                    <a:pt x="44179" y="27966"/>
                  </a:lnTo>
                  <a:lnTo>
                    <a:pt x="44403" y="26925"/>
                  </a:lnTo>
                  <a:lnTo>
                    <a:pt x="44551" y="25809"/>
                  </a:lnTo>
                  <a:lnTo>
                    <a:pt x="44700" y="24768"/>
                  </a:lnTo>
                  <a:lnTo>
                    <a:pt x="44774" y="23727"/>
                  </a:lnTo>
                  <a:lnTo>
                    <a:pt x="44849" y="22611"/>
                  </a:lnTo>
                  <a:lnTo>
                    <a:pt x="44849" y="21570"/>
                  </a:lnTo>
                  <a:lnTo>
                    <a:pt x="44774" y="20454"/>
                  </a:lnTo>
                  <a:lnTo>
                    <a:pt x="44626" y="19413"/>
                  </a:lnTo>
                  <a:lnTo>
                    <a:pt x="44477" y="18372"/>
                  </a:lnTo>
                  <a:lnTo>
                    <a:pt x="44254" y="17256"/>
                  </a:lnTo>
                  <a:lnTo>
                    <a:pt x="43956" y="16215"/>
                  </a:lnTo>
                  <a:lnTo>
                    <a:pt x="43659" y="15173"/>
                  </a:lnTo>
                  <a:lnTo>
                    <a:pt x="43287" y="14207"/>
                  </a:lnTo>
                  <a:lnTo>
                    <a:pt x="42841" y="13165"/>
                  </a:lnTo>
                  <a:lnTo>
                    <a:pt x="42394" y="12198"/>
                  </a:lnTo>
                  <a:lnTo>
                    <a:pt x="41874" y="11232"/>
                  </a:lnTo>
                  <a:lnTo>
                    <a:pt x="41279" y="10265"/>
                  </a:lnTo>
                  <a:lnTo>
                    <a:pt x="40609" y="9372"/>
                  </a:lnTo>
                  <a:lnTo>
                    <a:pt x="39940" y="8480"/>
                  </a:lnTo>
                  <a:lnTo>
                    <a:pt x="39196" y="7587"/>
                  </a:lnTo>
                  <a:lnTo>
                    <a:pt x="38453" y="6769"/>
                  </a:lnTo>
                  <a:lnTo>
                    <a:pt x="37634" y="5951"/>
                  </a:lnTo>
                  <a:lnTo>
                    <a:pt x="36742" y="5207"/>
                  </a:lnTo>
                  <a:lnTo>
                    <a:pt x="35849" y="4463"/>
                  </a:lnTo>
                  <a:lnTo>
                    <a:pt x="34957" y="3868"/>
                  </a:lnTo>
                  <a:lnTo>
                    <a:pt x="33990" y="3273"/>
                  </a:lnTo>
                  <a:lnTo>
                    <a:pt x="33023" y="2678"/>
                  </a:lnTo>
                  <a:lnTo>
                    <a:pt x="32056" y="2158"/>
                  </a:lnTo>
                  <a:lnTo>
                    <a:pt x="31015" y="1712"/>
                  </a:lnTo>
                  <a:lnTo>
                    <a:pt x="30048" y="1340"/>
                  </a:lnTo>
                  <a:lnTo>
                    <a:pt x="29007" y="968"/>
                  </a:lnTo>
                  <a:lnTo>
                    <a:pt x="27966" y="745"/>
                  </a:lnTo>
                  <a:lnTo>
                    <a:pt x="26924" y="447"/>
                  </a:lnTo>
                  <a:lnTo>
                    <a:pt x="25809" y="298"/>
                  </a:lnTo>
                  <a:lnTo>
                    <a:pt x="24768" y="150"/>
                  </a:lnTo>
                  <a:lnTo>
                    <a:pt x="23652" y="75"/>
                  </a:lnTo>
                  <a:lnTo>
                    <a:pt x="22611" y="1"/>
                  </a:lnTo>
                  <a:close/>
                </a:path>
              </a:pathLst>
            </a:custGeom>
            <a:gradFill>
              <a:gsLst>
                <a:gs pos="0">
                  <a:srgbClr val="BFD7FF"/>
                </a:gs>
                <a:gs pos="50000">
                  <a:srgbClr val="CADEFF"/>
                </a:gs>
                <a:gs pos="100000">
                  <a:srgbClr val="E3EE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4830133" y="2758488"/>
              <a:ext cx="17" cy="17"/>
            </a:xfrm>
            <a:custGeom>
              <a:avLst/>
              <a:gdLst/>
              <a:ahLst/>
              <a:cxnLst/>
              <a:rect l="l" t="t" r="r" b="b"/>
              <a:pathLst>
                <a:path w="1" h="1" extrusionOk="0">
                  <a:moveTo>
                    <a:pt x="0" y="1"/>
                  </a:move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a:off x="4830133" y="2758488"/>
              <a:ext cx="17" cy="17"/>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a:off x="4099677" y="2039516"/>
              <a:ext cx="920401" cy="920401"/>
            </a:xfrm>
            <a:custGeom>
              <a:avLst/>
              <a:gdLst/>
              <a:ahLst/>
              <a:cxnLst/>
              <a:rect l="l" t="t" r="r" b="b"/>
              <a:pathLst>
                <a:path w="53699" h="53699" extrusionOk="0">
                  <a:moveTo>
                    <a:pt x="28263" y="4388"/>
                  </a:moveTo>
                  <a:lnTo>
                    <a:pt x="29378" y="4537"/>
                  </a:lnTo>
                  <a:lnTo>
                    <a:pt x="30494" y="4686"/>
                  </a:lnTo>
                  <a:lnTo>
                    <a:pt x="31610" y="4909"/>
                  </a:lnTo>
                  <a:lnTo>
                    <a:pt x="32651" y="5132"/>
                  </a:lnTo>
                  <a:lnTo>
                    <a:pt x="33766" y="5429"/>
                  </a:lnTo>
                  <a:lnTo>
                    <a:pt x="34808" y="5801"/>
                  </a:lnTo>
                  <a:lnTo>
                    <a:pt x="35775" y="6248"/>
                  </a:lnTo>
                  <a:lnTo>
                    <a:pt x="36741" y="6694"/>
                  </a:lnTo>
                  <a:lnTo>
                    <a:pt x="37708" y="7214"/>
                  </a:lnTo>
                  <a:lnTo>
                    <a:pt x="38675" y="7735"/>
                  </a:lnTo>
                  <a:lnTo>
                    <a:pt x="39568" y="8330"/>
                  </a:lnTo>
                  <a:lnTo>
                    <a:pt x="40460" y="8925"/>
                  </a:lnTo>
                  <a:lnTo>
                    <a:pt x="41278" y="9594"/>
                  </a:lnTo>
                  <a:lnTo>
                    <a:pt x="42096" y="10338"/>
                  </a:lnTo>
                  <a:lnTo>
                    <a:pt x="42840" y="11082"/>
                  </a:lnTo>
                  <a:lnTo>
                    <a:pt x="43584" y="11900"/>
                  </a:lnTo>
                  <a:lnTo>
                    <a:pt x="44328" y="12718"/>
                  </a:lnTo>
                  <a:lnTo>
                    <a:pt x="44997" y="13536"/>
                  </a:lnTo>
                  <a:lnTo>
                    <a:pt x="45592" y="14429"/>
                  </a:lnTo>
                  <a:lnTo>
                    <a:pt x="46187" y="15321"/>
                  </a:lnTo>
                  <a:lnTo>
                    <a:pt x="46708" y="16288"/>
                  </a:lnTo>
                  <a:lnTo>
                    <a:pt x="47154" y="17255"/>
                  </a:lnTo>
                  <a:lnTo>
                    <a:pt x="47600" y="18296"/>
                  </a:lnTo>
                  <a:lnTo>
                    <a:pt x="48046" y="19338"/>
                  </a:lnTo>
                  <a:lnTo>
                    <a:pt x="48344" y="20379"/>
                  </a:lnTo>
                  <a:lnTo>
                    <a:pt x="48641" y="21420"/>
                  </a:lnTo>
                  <a:lnTo>
                    <a:pt x="48939" y="22536"/>
                  </a:lnTo>
                  <a:lnTo>
                    <a:pt x="49088" y="23651"/>
                  </a:lnTo>
                  <a:lnTo>
                    <a:pt x="49236" y="24767"/>
                  </a:lnTo>
                  <a:lnTo>
                    <a:pt x="49311" y="25957"/>
                  </a:lnTo>
                  <a:lnTo>
                    <a:pt x="49311" y="27147"/>
                  </a:lnTo>
                  <a:lnTo>
                    <a:pt x="49236" y="28263"/>
                  </a:lnTo>
                  <a:lnTo>
                    <a:pt x="49162" y="29453"/>
                  </a:lnTo>
                  <a:lnTo>
                    <a:pt x="49013" y="30568"/>
                  </a:lnTo>
                  <a:lnTo>
                    <a:pt x="48790" y="31684"/>
                  </a:lnTo>
                  <a:lnTo>
                    <a:pt x="48493" y="32800"/>
                  </a:lnTo>
                  <a:lnTo>
                    <a:pt x="48195" y="33915"/>
                  </a:lnTo>
                  <a:lnTo>
                    <a:pt x="47823" y="34956"/>
                  </a:lnTo>
                  <a:lnTo>
                    <a:pt x="47377" y="35998"/>
                  </a:lnTo>
                  <a:lnTo>
                    <a:pt x="46856" y="36965"/>
                  </a:lnTo>
                  <a:lnTo>
                    <a:pt x="46336" y="37931"/>
                  </a:lnTo>
                  <a:lnTo>
                    <a:pt x="45815" y="38898"/>
                  </a:lnTo>
                  <a:lnTo>
                    <a:pt x="45146" y="39791"/>
                  </a:lnTo>
                  <a:lnTo>
                    <a:pt x="44476" y="40683"/>
                  </a:lnTo>
                  <a:lnTo>
                    <a:pt x="43807" y="41576"/>
                  </a:lnTo>
                  <a:lnTo>
                    <a:pt x="43063" y="42394"/>
                  </a:lnTo>
                  <a:lnTo>
                    <a:pt x="42320" y="43138"/>
                  </a:lnTo>
                  <a:lnTo>
                    <a:pt x="41501" y="43807"/>
                  </a:lnTo>
                  <a:lnTo>
                    <a:pt x="40758" y="44476"/>
                  </a:lnTo>
                  <a:lnTo>
                    <a:pt x="39865" y="45146"/>
                  </a:lnTo>
                  <a:lnTo>
                    <a:pt x="38973" y="45741"/>
                  </a:lnTo>
                  <a:lnTo>
                    <a:pt x="38080" y="46261"/>
                  </a:lnTo>
                  <a:lnTo>
                    <a:pt x="37188" y="46782"/>
                  </a:lnTo>
                  <a:lnTo>
                    <a:pt x="36221" y="47228"/>
                  </a:lnTo>
                  <a:lnTo>
                    <a:pt x="35254" y="47675"/>
                  </a:lnTo>
                  <a:lnTo>
                    <a:pt x="34213" y="48046"/>
                  </a:lnTo>
                  <a:lnTo>
                    <a:pt x="33171" y="48418"/>
                  </a:lnTo>
                  <a:lnTo>
                    <a:pt x="32130" y="48641"/>
                  </a:lnTo>
                  <a:lnTo>
                    <a:pt x="31089" y="48865"/>
                  </a:lnTo>
                  <a:lnTo>
                    <a:pt x="29973" y="49088"/>
                  </a:lnTo>
                  <a:lnTo>
                    <a:pt x="28858" y="49236"/>
                  </a:lnTo>
                  <a:lnTo>
                    <a:pt x="27742" y="49311"/>
                  </a:lnTo>
                  <a:lnTo>
                    <a:pt x="26626" y="49311"/>
                  </a:lnTo>
                  <a:lnTo>
                    <a:pt x="25436" y="49236"/>
                  </a:lnTo>
                  <a:lnTo>
                    <a:pt x="24321" y="49162"/>
                  </a:lnTo>
                  <a:lnTo>
                    <a:pt x="23205" y="49013"/>
                  </a:lnTo>
                  <a:lnTo>
                    <a:pt x="22089" y="48790"/>
                  </a:lnTo>
                  <a:lnTo>
                    <a:pt x="21048" y="48567"/>
                  </a:lnTo>
                  <a:lnTo>
                    <a:pt x="20007" y="48195"/>
                  </a:lnTo>
                  <a:lnTo>
                    <a:pt x="18966" y="47823"/>
                  </a:lnTo>
                  <a:lnTo>
                    <a:pt x="17924" y="47451"/>
                  </a:lnTo>
                  <a:lnTo>
                    <a:pt x="16958" y="47005"/>
                  </a:lnTo>
                  <a:lnTo>
                    <a:pt x="15991" y="46485"/>
                  </a:lnTo>
                  <a:lnTo>
                    <a:pt x="15024" y="45964"/>
                  </a:lnTo>
                  <a:lnTo>
                    <a:pt x="14131" y="45369"/>
                  </a:lnTo>
                  <a:lnTo>
                    <a:pt x="13239" y="44700"/>
                  </a:lnTo>
                  <a:lnTo>
                    <a:pt x="12421" y="44030"/>
                  </a:lnTo>
                  <a:lnTo>
                    <a:pt x="11603" y="43361"/>
                  </a:lnTo>
                  <a:lnTo>
                    <a:pt x="10859" y="42617"/>
                  </a:lnTo>
                  <a:lnTo>
                    <a:pt x="10115" y="41799"/>
                  </a:lnTo>
                  <a:lnTo>
                    <a:pt x="9446" y="40981"/>
                  </a:lnTo>
                  <a:lnTo>
                    <a:pt x="8776" y="40088"/>
                  </a:lnTo>
                  <a:lnTo>
                    <a:pt x="8107" y="39270"/>
                  </a:lnTo>
                  <a:lnTo>
                    <a:pt x="7586" y="38303"/>
                  </a:lnTo>
                  <a:lnTo>
                    <a:pt x="6991" y="37336"/>
                  </a:lnTo>
                  <a:lnTo>
                    <a:pt x="6545" y="36370"/>
                  </a:lnTo>
                  <a:lnTo>
                    <a:pt x="6099" y="35403"/>
                  </a:lnTo>
                  <a:lnTo>
                    <a:pt x="5727" y="34361"/>
                  </a:lnTo>
                  <a:lnTo>
                    <a:pt x="5355" y="33320"/>
                  </a:lnTo>
                  <a:lnTo>
                    <a:pt x="5058" y="32205"/>
                  </a:lnTo>
                  <a:lnTo>
                    <a:pt x="4834" y="31163"/>
                  </a:lnTo>
                  <a:lnTo>
                    <a:pt x="4611" y="30048"/>
                  </a:lnTo>
                  <a:lnTo>
                    <a:pt x="4463" y="28858"/>
                  </a:lnTo>
                  <a:lnTo>
                    <a:pt x="4388" y="27742"/>
                  </a:lnTo>
                  <a:lnTo>
                    <a:pt x="4388" y="26403"/>
                  </a:lnTo>
                  <a:lnTo>
                    <a:pt x="4463" y="25064"/>
                  </a:lnTo>
                  <a:lnTo>
                    <a:pt x="4611" y="23800"/>
                  </a:lnTo>
                  <a:lnTo>
                    <a:pt x="4834" y="22461"/>
                  </a:lnTo>
                  <a:lnTo>
                    <a:pt x="5132" y="21271"/>
                  </a:lnTo>
                  <a:lnTo>
                    <a:pt x="5429" y="20007"/>
                  </a:lnTo>
                  <a:lnTo>
                    <a:pt x="5876" y="18817"/>
                  </a:lnTo>
                  <a:lnTo>
                    <a:pt x="6396" y="17627"/>
                  </a:lnTo>
                  <a:lnTo>
                    <a:pt x="6917" y="16511"/>
                  </a:lnTo>
                  <a:lnTo>
                    <a:pt x="7512" y="15396"/>
                  </a:lnTo>
                  <a:lnTo>
                    <a:pt x="8181" y="14354"/>
                  </a:lnTo>
                  <a:lnTo>
                    <a:pt x="8925" y="13313"/>
                  </a:lnTo>
                  <a:lnTo>
                    <a:pt x="9669" y="12346"/>
                  </a:lnTo>
                  <a:lnTo>
                    <a:pt x="10561" y="11454"/>
                  </a:lnTo>
                  <a:lnTo>
                    <a:pt x="11379" y="10561"/>
                  </a:lnTo>
                  <a:lnTo>
                    <a:pt x="12346" y="9743"/>
                  </a:lnTo>
                  <a:lnTo>
                    <a:pt x="13759" y="8628"/>
                  </a:lnTo>
                  <a:lnTo>
                    <a:pt x="15321" y="7586"/>
                  </a:lnTo>
                  <a:lnTo>
                    <a:pt x="16883" y="6694"/>
                  </a:lnTo>
                  <a:lnTo>
                    <a:pt x="18594" y="5950"/>
                  </a:lnTo>
                  <a:lnTo>
                    <a:pt x="20304" y="5355"/>
                  </a:lnTo>
                  <a:lnTo>
                    <a:pt x="22164" y="4909"/>
                  </a:lnTo>
                  <a:lnTo>
                    <a:pt x="24023" y="4537"/>
                  </a:lnTo>
                  <a:lnTo>
                    <a:pt x="25957" y="4388"/>
                  </a:lnTo>
                  <a:close/>
                  <a:moveTo>
                    <a:pt x="25808" y="0"/>
                  </a:moveTo>
                  <a:lnTo>
                    <a:pt x="24618" y="74"/>
                  </a:lnTo>
                  <a:lnTo>
                    <a:pt x="23428" y="223"/>
                  </a:lnTo>
                  <a:lnTo>
                    <a:pt x="22313" y="372"/>
                  </a:lnTo>
                  <a:lnTo>
                    <a:pt x="21197" y="595"/>
                  </a:lnTo>
                  <a:lnTo>
                    <a:pt x="20081" y="893"/>
                  </a:lnTo>
                  <a:lnTo>
                    <a:pt x="18966" y="1190"/>
                  </a:lnTo>
                  <a:lnTo>
                    <a:pt x="17924" y="1562"/>
                  </a:lnTo>
                  <a:lnTo>
                    <a:pt x="16809" y="1934"/>
                  </a:lnTo>
                  <a:lnTo>
                    <a:pt x="15842" y="2380"/>
                  </a:lnTo>
                  <a:lnTo>
                    <a:pt x="14801" y="2826"/>
                  </a:lnTo>
                  <a:lnTo>
                    <a:pt x="13834" y="3347"/>
                  </a:lnTo>
                  <a:lnTo>
                    <a:pt x="12867" y="3942"/>
                  </a:lnTo>
                  <a:lnTo>
                    <a:pt x="11900" y="4537"/>
                  </a:lnTo>
                  <a:lnTo>
                    <a:pt x="11008" y="5132"/>
                  </a:lnTo>
                  <a:lnTo>
                    <a:pt x="10189" y="5801"/>
                  </a:lnTo>
                  <a:lnTo>
                    <a:pt x="9297" y="6545"/>
                  </a:lnTo>
                  <a:lnTo>
                    <a:pt x="8181" y="7512"/>
                  </a:lnTo>
                  <a:lnTo>
                    <a:pt x="7214" y="8553"/>
                  </a:lnTo>
                  <a:lnTo>
                    <a:pt x="6173" y="9669"/>
                  </a:lnTo>
                  <a:lnTo>
                    <a:pt x="5281" y="10859"/>
                  </a:lnTo>
                  <a:lnTo>
                    <a:pt x="4463" y="12049"/>
                  </a:lnTo>
                  <a:lnTo>
                    <a:pt x="3644" y="13313"/>
                  </a:lnTo>
                  <a:lnTo>
                    <a:pt x="2975" y="14652"/>
                  </a:lnTo>
                  <a:lnTo>
                    <a:pt x="2306" y="15991"/>
                  </a:lnTo>
                  <a:lnTo>
                    <a:pt x="1711" y="17329"/>
                  </a:lnTo>
                  <a:lnTo>
                    <a:pt x="1264" y="18743"/>
                  </a:lnTo>
                  <a:lnTo>
                    <a:pt x="818" y="20230"/>
                  </a:lnTo>
                  <a:lnTo>
                    <a:pt x="521" y="21718"/>
                  </a:lnTo>
                  <a:lnTo>
                    <a:pt x="223" y="23205"/>
                  </a:lnTo>
                  <a:lnTo>
                    <a:pt x="74" y="24767"/>
                  </a:lnTo>
                  <a:lnTo>
                    <a:pt x="0" y="26329"/>
                  </a:lnTo>
                  <a:lnTo>
                    <a:pt x="74" y="27891"/>
                  </a:lnTo>
                  <a:lnTo>
                    <a:pt x="149" y="29304"/>
                  </a:lnTo>
                  <a:lnTo>
                    <a:pt x="298" y="30643"/>
                  </a:lnTo>
                  <a:lnTo>
                    <a:pt x="521" y="31981"/>
                  </a:lnTo>
                  <a:lnTo>
                    <a:pt x="818" y="33320"/>
                  </a:lnTo>
                  <a:lnTo>
                    <a:pt x="1116" y="34585"/>
                  </a:lnTo>
                  <a:lnTo>
                    <a:pt x="1562" y="35849"/>
                  </a:lnTo>
                  <a:lnTo>
                    <a:pt x="2008" y="37039"/>
                  </a:lnTo>
                  <a:lnTo>
                    <a:pt x="2529" y="38229"/>
                  </a:lnTo>
                  <a:lnTo>
                    <a:pt x="3124" y="39419"/>
                  </a:lnTo>
                  <a:lnTo>
                    <a:pt x="3793" y="40535"/>
                  </a:lnTo>
                  <a:lnTo>
                    <a:pt x="4463" y="41650"/>
                  </a:lnTo>
                  <a:lnTo>
                    <a:pt x="5206" y="42691"/>
                  </a:lnTo>
                  <a:lnTo>
                    <a:pt x="6024" y="43733"/>
                  </a:lnTo>
                  <a:lnTo>
                    <a:pt x="6843" y="44700"/>
                  </a:lnTo>
                  <a:lnTo>
                    <a:pt x="7735" y="45666"/>
                  </a:lnTo>
                  <a:lnTo>
                    <a:pt x="8628" y="46559"/>
                  </a:lnTo>
                  <a:lnTo>
                    <a:pt x="9594" y="47377"/>
                  </a:lnTo>
                  <a:lnTo>
                    <a:pt x="10636" y="48195"/>
                  </a:lnTo>
                  <a:lnTo>
                    <a:pt x="11677" y="48939"/>
                  </a:lnTo>
                  <a:lnTo>
                    <a:pt x="12718" y="49683"/>
                  </a:lnTo>
                  <a:lnTo>
                    <a:pt x="13834" y="50352"/>
                  </a:lnTo>
                  <a:lnTo>
                    <a:pt x="15024" y="50947"/>
                  </a:lnTo>
                  <a:lnTo>
                    <a:pt x="16214" y="51468"/>
                  </a:lnTo>
                  <a:lnTo>
                    <a:pt x="17404" y="51988"/>
                  </a:lnTo>
                  <a:lnTo>
                    <a:pt x="18668" y="52360"/>
                  </a:lnTo>
                  <a:lnTo>
                    <a:pt x="19933" y="52732"/>
                  </a:lnTo>
                  <a:lnTo>
                    <a:pt x="21197" y="53104"/>
                  </a:lnTo>
                  <a:lnTo>
                    <a:pt x="22536" y="53327"/>
                  </a:lnTo>
                  <a:lnTo>
                    <a:pt x="23800" y="53476"/>
                  </a:lnTo>
                  <a:lnTo>
                    <a:pt x="25213" y="53625"/>
                  </a:lnTo>
                  <a:lnTo>
                    <a:pt x="26552" y="53699"/>
                  </a:lnTo>
                  <a:lnTo>
                    <a:pt x="27891" y="53625"/>
                  </a:lnTo>
                  <a:lnTo>
                    <a:pt x="29230" y="53550"/>
                  </a:lnTo>
                  <a:lnTo>
                    <a:pt x="30568" y="53401"/>
                  </a:lnTo>
                  <a:lnTo>
                    <a:pt x="31833" y="53178"/>
                  </a:lnTo>
                  <a:lnTo>
                    <a:pt x="33097" y="52955"/>
                  </a:lnTo>
                  <a:lnTo>
                    <a:pt x="34361" y="52583"/>
                  </a:lnTo>
                  <a:lnTo>
                    <a:pt x="35551" y="52211"/>
                  </a:lnTo>
                  <a:lnTo>
                    <a:pt x="36741" y="51765"/>
                  </a:lnTo>
                  <a:lnTo>
                    <a:pt x="37931" y="51319"/>
                  </a:lnTo>
                  <a:lnTo>
                    <a:pt x="39047" y="50724"/>
                  </a:lnTo>
                  <a:lnTo>
                    <a:pt x="40163" y="50129"/>
                  </a:lnTo>
                  <a:lnTo>
                    <a:pt x="41204" y="49534"/>
                  </a:lnTo>
                  <a:lnTo>
                    <a:pt x="42245" y="48790"/>
                  </a:lnTo>
                  <a:lnTo>
                    <a:pt x="43286" y="48046"/>
                  </a:lnTo>
                  <a:lnTo>
                    <a:pt x="44253" y="47303"/>
                  </a:lnTo>
                  <a:lnTo>
                    <a:pt x="45146" y="46485"/>
                  </a:lnTo>
                  <a:lnTo>
                    <a:pt x="46038" y="45592"/>
                  </a:lnTo>
                  <a:lnTo>
                    <a:pt x="46931" y="44625"/>
                  </a:lnTo>
                  <a:lnTo>
                    <a:pt x="47823" y="43584"/>
                  </a:lnTo>
                  <a:lnTo>
                    <a:pt x="48641" y="42543"/>
                  </a:lnTo>
                  <a:lnTo>
                    <a:pt x="49385" y="41427"/>
                  </a:lnTo>
                  <a:lnTo>
                    <a:pt x="50055" y="40311"/>
                  </a:lnTo>
                  <a:lnTo>
                    <a:pt x="50724" y="39121"/>
                  </a:lnTo>
                  <a:lnTo>
                    <a:pt x="51319" y="37931"/>
                  </a:lnTo>
                  <a:lnTo>
                    <a:pt x="51840" y="36667"/>
                  </a:lnTo>
                  <a:lnTo>
                    <a:pt x="52286" y="35403"/>
                  </a:lnTo>
                  <a:lnTo>
                    <a:pt x="52732" y="34064"/>
                  </a:lnTo>
                  <a:lnTo>
                    <a:pt x="53030" y="32725"/>
                  </a:lnTo>
                  <a:lnTo>
                    <a:pt x="53327" y="31386"/>
                  </a:lnTo>
                  <a:lnTo>
                    <a:pt x="53550" y="30048"/>
                  </a:lnTo>
                  <a:lnTo>
                    <a:pt x="53625" y="28635"/>
                  </a:lnTo>
                  <a:lnTo>
                    <a:pt x="53699" y="27221"/>
                  </a:lnTo>
                  <a:lnTo>
                    <a:pt x="53699" y="25734"/>
                  </a:lnTo>
                  <a:lnTo>
                    <a:pt x="53625" y="24395"/>
                  </a:lnTo>
                  <a:lnTo>
                    <a:pt x="53401" y="23056"/>
                  </a:lnTo>
                  <a:lnTo>
                    <a:pt x="53178" y="21718"/>
                  </a:lnTo>
                  <a:lnTo>
                    <a:pt x="52955" y="20379"/>
                  </a:lnTo>
                  <a:lnTo>
                    <a:pt x="52583" y="19114"/>
                  </a:lnTo>
                  <a:lnTo>
                    <a:pt x="52137" y="17850"/>
                  </a:lnTo>
                  <a:lnTo>
                    <a:pt x="51691" y="16586"/>
                  </a:lnTo>
                  <a:lnTo>
                    <a:pt x="51170" y="15396"/>
                  </a:lnTo>
                  <a:lnTo>
                    <a:pt x="50575" y="14280"/>
                  </a:lnTo>
                  <a:lnTo>
                    <a:pt x="49906" y="13090"/>
                  </a:lnTo>
                  <a:lnTo>
                    <a:pt x="49236" y="12049"/>
                  </a:lnTo>
                  <a:lnTo>
                    <a:pt x="48493" y="10933"/>
                  </a:lnTo>
                  <a:lnTo>
                    <a:pt x="47749" y="9966"/>
                  </a:lnTo>
                  <a:lnTo>
                    <a:pt x="46856" y="8925"/>
                  </a:lnTo>
                  <a:lnTo>
                    <a:pt x="45964" y="8033"/>
                  </a:lnTo>
                  <a:lnTo>
                    <a:pt x="45071" y="7140"/>
                  </a:lnTo>
                  <a:lnTo>
                    <a:pt x="44105" y="6248"/>
                  </a:lnTo>
                  <a:lnTo>
                    <a:pt x="43063" y="5429"/>
                  </a:lnTo>
                  <a:lnTo>
                    <a:pt x="42022" y="4686"/>
                  </a:lnTo>
                  <a:lnTo>
                    <a:pt x="40981" y="4016"/>
                  </a:lnTo>
                  <a:lnTo>
                    <a:pt x="39865" y="3347"/>
                  </a:lnTo>
                  <a:lnTo>
                    <a:pt x="38675" y="2752"/>
                  </a:lnTo>
                  <a:lnTo>
                    <a:pt x="37560" y="2231"/>
                  </a:lnTo>
                  <a:lnTo>
                    <a:pt x="36295" y="1711"/>
                  </a:lnTo>
                  <a:lnTo>
                    <a:pt x="35105" y="1264"/>
                  </a:lnTo>
                  <a:lnTo>
                    <a:pt x="33841" y="893"/>
                  </a:lnTo>
                  <a:lnTo>
                    <a:pt x="32502" y="595"/>
                  </a:lnTo>
                  <a:lnTo>
                    <a:pt x="31238" y="372"/>
                  </a:lnTo>
                  <a:lnTo>
                    <a:pt x="29899" y="149"/>
                  </a:lnTo>
                  <a:lnTo>
                    <a:pt x="28560" y="74"/>
                  </a:lnTo>
                  <a:lnTo>
                    <a:pt x="271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3"/>
            <p:cNvSpPr/>
            <p:nvPr/>
          </p:nvSpPr>
          <p:spPr>
            <a:xfrm>
              <a:off x="4108690" y="2013000"/>
              <a:ext cx="917881" cy="1105256"/>
            </a:xfrm>
            <a:custGeom>
              <a:avLst/>
              <a:gdLst/>
              <a:ahLst/>
              <a:cxnLst/>
              <a:rect l="l" t="t" r="r" b="b"/>
              <a:pathLst>
                <a:path w="53552" h="64484" extrusionOk="0">
                  <a:moveTo>
                    <a:pt x="28115" y="4463"/>
                  </a:moveTo>
                  <a:lnTo>
                    <a:pt x="29230" y="4537"/>
                  </a:lnTo>
                  <a:lnTo>
                    <a:pt x="30346" y="4686"/>
                  </a:lnTo>
                  <a:lnTo>
                    <a:pt x="31387" y="4909"/>
                  </a:lnTo>
                  <a:lnTo>
                    <a:pt x="32503" y="5132"/>
                  </a:lnTo>
                  <a:lnTo>
                    <a:pt x="33544" y="5504"/>
                  </a:lnTo>
                  <a:lnTo>
                    <a:pt x="34585" y="5801"/>
                  </a:lnTo>
                  <a:lnTo>
                    <a:pt x="35552" y="6248"/>
                  </a:lnTo>
                  <a:lnTo>
                    <a:pt x="36519" y="6694"/>
                  </a:lnTo>
                  <a:lnTo>
                    <a:pt x="37486" y="7140"/>
                  </a:lnTo>
                  <a:lnTo>
                    <a:pt x="38453" y="7735"/>
                  </a:lnTo>
                  <a:lnTo>
                    <a:pt x="39345" y="8330"/>
                  </a:lnTo>
                  <a:lnTo>
                    <a:pt x="40164" y="8925"/>
                  </a:lnTo>
                  <a:lnTo>
                    <a:pt x="41056" y="9594"/>
                  </a:lnTo>
                  <a:lnTo>
                    <a:pt x="41874" y="10264"/>
                  </a:lnTo>
                  <a:lnTo>
                    <a:pt x="42618" y="11008"/>
                  </a:lnTo>
                  <a:lnTo>
                    <a:pt x="43362" y="11826"/>
                  </a:lnTo>
                  <a:lnTo>
                    <a:pt x="44031" y="12644"/>
                  </a:lnTo>
                  <a:lnTo>
                    <a:pt x="44700" y="13462"/>
                  </a:lnTo>
                  <a:lnTo>
                    <a:pt x="45370" y="14354"/>
                  </a:lnTo>
                  <a:lnTo>
                    <a:pt x="45890" y="15247"/>
                  </a:lnTo>
                  <a:lnTo>
                    <a:pt x="46411" y="16214"/>
                  </a:lnTo>
                  <a:lnTo>
                    <a:pt x="46932" y="17181"/>
                  </a:lnTo>
                  <a:lnTo>
                    <a:pt x="47378" y="18148"/>
                  </a:lnTo>
                  <a:lnTo>
                    <a:pt x="47750" y="19189"/>
                  </a:lnTo>
                  <a:lnTo>
                    <a:pt x="48122" y="20230"/>
                  </a:lnTo>
                  <a:lnTo>
                    <a:pt x="48419" y="21271"/>
                  </a:lnTo>
                  <a:lnTo>
                    <a:pt x="48642" y="22387"/>
                  </a:lnTo>
                  <a:lnTo>
                    <a:pt x="48865" y="23503"/>
                  </a:lnTo>
                  <a:lnTo>
                    <a:pt x="49014" y="24618"/>
                  </a:lnTo>
                  <a:lnTo>
                    <a:pt x="49089" y="25734"/>
                  </a:lnTo>
                  <a:lnTo>
                    <a:pt x="49089" y="26924"/>
                  </a:lnTo>
                  <a:lnTo>
                    <a:pt x="49089" y="28039"/>
                  </a:lnTo>
                  <a:lnTo>
                    <a:pt x="48940" y="29155"/>
                  </a:lnTo>
                  <a:lnTo>
                    <a:pt x="48791" y="30271"/>
                  </a:lnTo>
                  <a:lnTo>
                    <a:pt x="48642" y="31386"/>
                  </a:lnTo>
                  <a:lnTo>
                    <a:pt x="48345" y="32428"/>
                  </a:lnTo>
                  <a:lnTo>
                    <a:pt x="48047" y="33469"/>
                  </a:lnTo>
                  <a:lnTo>
                    <a:pt x="47675" y="34510"/>
                  </a:lnTo>
                  <a:lnTo>
                    <a:pt x="47304" y="35551"/>
                  </a:lnTo>
                  <a:lnTo>
                    <a:pt x="46857" y="36518"/>
                  </a:lnTo>
                  <a:lnTo>
                    <a:pt x="46337" y="37485"/>
                  </a:lnTo>
                  <a:lnTo>
                    <a:pt x="45816" y="38378"/>
                  </a:lnTo>
                  <a:lnTo>
                    <a:pt x="45221" y="39270"/>
                  </a:lnTo>
                  <a:lnTo>
                    <a:pt x="44626" y="40163"/>
                  </a:lnTo>
                  <a:lnTo>
                    <a:pt x="43957" y="40981"/>
                  </a:lnTo>
                  <a:lnTo>
                    <a:pt x="43213" y="41799"/>
                  </a:lnTo>
                  <a:lnTo>
                    <a:pt x="42469" y="42617"/>
                  </a:lnTo>
                  <a:lnTo>
                    <a:pt x="41725" y="43286"/>
                  </a:lnTo>
                  <a:lnTo>
                    <a:pt x="40907" y="44030"/>
                  </a:lnTo>
                  <a:lnTo>
                    <a:pt x="40089" y="44700"/>
                  </a:lnTo>
                  <a:lnTo>
                    <a:pt x="39197" y="45295"/>
                  </a:lnTo>
                  <a:lnTo>
                    <a:pt x="38304" y="45890"/>
                  </a:lnTo>
                  <a:lnTo>
                    <a:pt x="37337" y="46410"/>
                  </a:lnTo>
                  <a:lnTo>
                    <a:pt x="36370" y="46931"/>
                  </a:lnTo>
                  <a:lnTo>
                    <a:pt x="35404" y="47377"/>
                  </a:lnTo>
                  <a:lnTo>
                    <a:pt x="34362" y="47749"/>
                  </a:lnTo>
                  <a:lnTo>
                    <a:pt x="33321" y="48121"/>
                  </a:lnTo>
                  <a:lnTo>
                    <a:pt x="32205" y="48418"/>
                  </a:lnTo>
                  <a:lnTo>
                    <a:pt x="31164" y="48641"/>
                  </a:lnTo>
                  <a:lnTo>
                    <a:pt x="30049" y="48790"/>
                  </a:lnTo>
                  <a:lnTo>
                    <a:pt x="28933" y="48939"/>
                  </a:lnTo>
                  <a:lnTo>
                    <a:pt x="27743" y="49013"/>
                  </a:lnTo>
                  <a:lnTo>
                    <a:pt x="26627" y="49088"/>
                  </a:lnTo>
                  <a:lnTo>
                    <a:pt x="25512" y="49013"/>
                  </a:lnTo>
                  <a:lnTo>
                    <a:pt x="24396" y="48939"/>
                  </a:lnTo>
                  <a:lnTo>
                    <a:pt x="23280" y="48790"/>
                  </a:lnTo>
                  <a:lnTo>
                    <a:pt x="22165" y="48567"/>
                  </a:lnTo>
                  <a:lnTo>
                    <a:pt x="21123" y="48344"/>
                  </a:lnTo>
                  <a:lnTo>
                    <a:pt x="20008" y="48046"/>
                  </a:lnTo>
                  <a:lnTo>
                    <a:pt x="19041" y="47675"/>
                  </a:lnTo>
                  <a:lnTo>
                    <a:pt x="18000" y="47228"/>
                  </a:lnTo>
                  <a:lnTo>
                    <a:pt x="17033" y="46782"/>
                  </a:lnTo>
                  <a:lnTo>
                    <a:pt x="16066" y="46336"/>
                  </a:lnTo>
                  <a:lnTo>
                    <a:pt x="15173" y="45741"/>
                  </a:lnTo>
                  <a:lnTo>
                    <a:pt x="14207" y="45220"/>
                  </a:lnTo>
                  <a:lnTo>
                    <a:pt x="13388" y="44551"/>
                  </a:lnTo>
                  <a:lnTo>
                    <a:pt x="12496" y="43881"/>
                  </a:lnTo>
                  <a:lnTo>
                    <a:pt x="11752" y="43212"/>
                  </a:lnTo>
                  <a:lnTo>
                    <a:pt x="10934" y="42468"/>
                  </a:lnTo>
                  <a:lnTo>
                    <a:pt x="10190" y="41650"/>
                  </a:lnTo>
                  <a:lnTo>
                    <a:pt x="9521" y="40906"/>
                  </a:lnTo>
                  <a:lnTo>
                    <a:pt x="8852" y="40014"/>
                  </a:lnTo>
                  <a:lnTo>
                    <a:pt x="8257" y="39121"/>
                  </a:lnTo>
                  <a:lnTo>
                    <a:pt x="7662" y="38229"/>
                  </a:lnTo>
                  <a:lnTo>
                    <a:pt x="7141" y="37262"/>
                  </a:lnTo>
                  <a:lnTo>
                    <a:pt x="6620" y="36295"/>
                  </a:lnTo>
                  <a:lnTo>
                    <a:pt x="6174" y="35328"/>
                  </a:lnTo>
                  <a:lnTo>
                    <a:pt x="5802" y="34287"/>
                  </a:lnTo>
                  <a:lnTo>
                    <a:pt x="5430" y="33246"/>
                  </a:lnTo>
                  <a:lnTo>
                    <a:pt x="5133" y="32205"/>
                  </a:lnTo>
                  <a:lnTo>
                    <a:pt x="4910" y="31089"/>
                  </a:lnTo>
                  <a:lnTo>
                    <a:pt x="4687" y="29973"/>
                  </a:lnTo>
                  <a:lnTo>
                    <a:pt x="4538" y="28858"/>
                  </a:lnTo>
                  <a:lnTo>
                    <a:pt x="4463" y="27742"/>
                  </a:lnTo>
                  <a:lnTo>
                    <a:pt x="4463" y="26552"/>
                  </a:lnTo>
                  <a:lnTo>
                    <a:pt x="4538" y="25436"/>
                  </a:lnTo>
                  <a:lnTo>
                    <a:pt x="4612" y="24321"/>
                  </a:lnTo>
                  <a:lnTo>
                    <a:pt x="4761" y="23205"/>
                  </a:lnTo>
                  <a:lnTo>
                    <a:pt x="4984" y="22164"/>
                  </a:lnTo>
                  <a:lnTo>
                    <a:pt x="5207" y="21048"/>
                  </a:lnTo>
                  <a:lnTo>
                    <a:pt x="5505" y="20007"/>
                  </a:lnTo>
                  <a:lnTo>
                    <a:pt x="5877" y="18966"/>
                  </a:lnTo>
                  <a:lnTo>
                    <a:pt x="6248" y="17999"/>
                  </a:lnTo>
                  <a:lnTo>
                    <a:pt x="6695" y="16958"/>
                  </a:lnTo>
                  <a:lnTo>
                    <a:pt x="7215" y="16065"/>
                  </a:lnTo>
                  <a:lnTo>
                    <a:pt x="7736" y="15098"/>
                  </a:lnTo>
                  <a:lnTo>
                    <a:pt x="8331" y="14206"/>
                  </a:lnTo>
                  <a:lnTo>
                    <a:pt x="8926" y="13313"/>
                  </a:lnTo>
                  <a:lnTo>
                    <a:pt x="9595" y="12495"/>
                  </a:lnTo>
                  <a:lnTo>
                    <a:pt x="10339" y="11677"/>
                  </a:lnTo>
                  <a:lnTo>
                    <a:pt x="11083" y="10933"/>
                  </a:lnTo>
                  <a:lnTo>
                    <a:pt x="11827" y="10189"/>
                  </a:lnTo>
                  <a:lnTo>
                    <a:pt x="12645" y="9446"/>
                  </a:lnTo>
                  <a:lnTo>
                    <a:pt x="13537" y="8776"/>
                  </a:lnTo>
                  <a:lnTo>
                    <a:pt x="14355" y="8181"/>
                  </a:lnTo>
                  <a:lnTo>
                    <a:pt x="15322" y="7586"/>
                  </a:lnTo>
                  <a:lnTo>
                    <a:pt x="16215" y="7066"/>
                  </a:lnTo>
                  <a:lnTo>
                    <a:pt x="17182" y="6619"/>
                  </a:lnTo>
                  <a:lnTo>
                    <a:pt x="18223" y="6173"/>
                  </a:lnTo>
                  <a:lnTo>
                    <a:pt x="19190" y="5727"/>
                  </a:lnTo>
                  <a:lnTo>
                    <a:pt x="20231" y="5429"/>
                  </a:lnTo>
                  <a:lnTo>
                    <a:pt x="21347" y="5132"/>
                  </a:lnTo>
                  <a:lnTo>
                    <a:pt x="22388" y="4834"/>
                  </a:lnTo>
                  <a:lnTo>
                    <a:pt x="23503" y="4686"/>
                  </a:lnTo>
                  <a:lnTo>
                    <a:pt x="24619" y="4537"/>
                  </a:lnTo>
                  <a:lnTo>
                    <a:pt x="25809" y="4463"/>
                  </a:lnTo>
                  <a:close/>
                  <a:moveTo>
                    <a:pt x="25586" y="0"/>
                  </a:moveTo>
                  <a:lnTo>
                    <a:pt x="24247" y="149"/>
                  </a:lnTo>
                  <a:lnTo>
                    <a:pt x="22908" y="298"/>
                  </a:lnTo>
                  <a:lnTo>
                    <a:pt x="21570" y="521"/>
                  </a:lnTo>
                  <a:lnTo>
                    <a:pt x="20231" y="818"/>
                  </a:lnTo>
                  <a:lnTo>
                    <a:pt x="18967" y="1190"/>
                  </a:lnTo>
                  <a:lnTo>
                    <a:pt x="17702" y="1562"/>
                  </a:lnTo>
                  <a:lnTo>
                    <a:pt x="16512" y="2083"/>
                  </a:lnTo>
                  <a:lnTo>
                    <a:pt x="15322" y="2603"/>
                  </a:lnTo>
                  <a:lnTo>
                    <a:pt x="14132" y="3198"/>
                  </a:lnTo>
                  <a:lnTo>
                    <a:pt x="13017" y="3793"/>
                  </a:lnTo>
                  <a:lnTo>
                    <a:pt x="11901" y="4537"/>
                  </a:lnTo>
                  <a:lnTo>
                    <a:pt x="10860" y="5281"/>
                  </a:lnTo>
                  <a:lnTo>
                    <a:pt x="9818" y="6024"/>
                  </a:lnTo>
                  <a:lnTo>
                    <a:pt x="8852" y="6843"/>
                  </a:lnTo>
                  <a:lnTo>
                    <a:pt x="7959" y="7735"/>
                  </a:lnTo>
                  <a:lnTo>
                    <a:pt x="7067" y="8702"/>
                  </a:lnTo>
                  <a:lnTo>
                    <a:pt x="6174" y="9669"/>
                  </a:lnTo>
                  <a:lnTo>
                    <a:pt x="5430" y="10636"/>
                  </a:lnTo>
                  <a:lnTo>
                    <a:pt x="4687" y="11677"/>
                  </a:lnTo>
                  <a:lnTo>
                    <a:pt x="3943" y="12793"/>
                  </a:lnTo>
                  <a:lnTo>
                    <a:pt x="3348" y="13908"/>
                  </a:lnTo>
                  <a:lnTo>
                    <a:pt x="2753" y="15024"/>
                  </a:lnTo>
                  <a:lnTo>
                    <a:pt x="2158" y="16214"/>
                  </a:lnTo>
                  <a:lnTo>
                    <a:pt x="1712" y="17404"/>
                  </a:lnTo>
                  <a:lnTo>
                    <a:pt x="1265" y="18668"/>
                  </a:lnTo>
                  <a:lnTo>
                    <a:pt x="893" y="19933"/>
                  </a:lnTo>
                  <a:lnTo>
                    <a:pt x="596" y="21197"/>
                  </a:lnTo>
                  <a:lnTo>
                    <a:pt x="373" y="22536"/>
                  </a:lnTo>
                  <a:lnTo>
                    <a:pt x="224" y="23874"/>
                  </a:lnTo>
                  <a:lnTo>
                    <a:pt x="75" y="25213"/>
                  </a:lnTo>
                  <a:lnTo>
                    <a:pt x="1" y="26552"/>
                  </a:lnTo>
                  <a:lnTo>
                    <a:pt x="75" y="27891"/>
                  </a:lnTo>
                  <a:lnTo>
                    <a:pt x="150" y="29304"/>
                  </a:lnTo>
                  <a:lnTo>
                    <a:pt x="298" y="30643"/>
                  </a:lnTo>
                  <a:lnTo>
                    <a:pt x="522" y="31981"/>
                  </a:lnTo>
                  <a:lnTo>
                    <a:pt x="819" y="33320"/>
                  </a:lnTo>
                  <a:lnTo>
                    <a:pt x="1191" y="34585"/>
                  </a:lnTo>
                  <a:lnTo>
                    <a:pt x="1637" y="35849"/>
                  </a:lnTo>
                  <a:lnTo>
                    <a:pt x="2083" y="37039"/>
                  </a:lnTo>
                  <a:lnTo>
                    <a:pt x="2604" y="38229"/>
                  </a:lnTo>
                  <a:lnTo>
                    <a:pt x="3199" y="39419"/>
                  </a:lnTo>
                  <a:lnTo>
                    <a:pt x="3868" y="40535"/>
                  </a:lnTo>
                  <a:lnTo>
                    <a:pt x="4538" y="41576"/>
                  </a:lnTo>
                  <a:lnTo>
                    <a:pt x="5282" y="42691"/>
                  </a:lnTo>
                  <a:lnTo>
                    <a:pt x="6100" y="43658"/>
                  </a:lnTo>
                  <a:lnTo>
                    <a:pt x="6918" y="44625"/>
                  </a:lnTo>
                  <a:lnTo>
                    <a:pt x="7810" y="45592"/>
                  </a:lnTo>
                  <a:lnTo>
                    <a:pt x="8703" y="46485"/>
                  </a:lnTo>
                  <a:lnTo>
                    <a:pt x="9670" y="47303"/>
                  </a:lnTo>
                  <a:lnTo>
                    <a:pt x="10711" y="48121"/>
                  </a:lnTo>
                  <a:lnTo>
                    <a:pt x="11752" y="48865"/>
                  </a:lnTo>
                  <a:lnTo>
                    <a:pt x="12793" y="49534"/>
                  </a:lnTo>
                  <a:lnTo>
                    <a:pt x="13909" y="50203"/>
                  </a:lnTo>
                  <a:lnTo>
                    <a:pt x="15099" y="50798"/>
                  </a:lnTo>
                  <a:lnTo>
                    <a:pt x="16289" y="51319"/>
                  </a:lnTo>
                  <a:lnTo>
                    <a:pt x="17479" y="51840"/>
                  </a:lnTo>
                  <a:lnTo>
                    <a:pt x="18669" y="52286"/>
                  </a:lnTo>
                  <a:lnTo>
                    <a:pt x="19933" y="52583"/>
                  </a:lnTo>
                  <a:lnTo>
                    <a:pt x="21272" y="52881"/>
                  </a:lnTo>
                  <a:lnTo>
                    <a:pt x="22537" y="53178"/>
                  </a:lnTo>
                  <a:lnTo>
                    <a:pt x="23875" y="53327"/>
                  </a:lnTo>
                  <a:lnTo>
                    <a:pt x="25214" y="53476"/>
                  </a:lnTo>
                  <a:lnTo>
                    <a:pt x="27966" y="53476"/>
                  </a:lnTo>
                  <a:lnTo>
                    <a:pt x="29900" y="53327"/>
                  </a:lnTo>
                  <a:lnTo>
                    <a:pt x="31834" y="53030"/>
                  </a:lnTo>
                  <a:lnTo>
                    <a:pt x="33693" y="52583"/>
                  </a:lnTo>
                  <a:lnTo>
                    <a:pt x="35478" y="52063"/>
                  </a:lnTo>
                  <a:lnTo>
                    <a:pt x="43585" y="62698"/>
                  </a:lnTo>
                  <a:lnTo>
                    <a:pt x="43882" y="63070"/>
                  </a:lnTo>
                  <a:lnTo>
                    <a:pt x="44180" y="63368"/>
                  </a:lnTo>
                  <a:lnTo>
                    <a:pt x="44552" y="63665"/>
                  </a:lnTo>
                  <a:lnTo>
                    <a:pt x="44998" y="63888"/>
                  </a:lnTo>
                  <a:lnTo>
                    <a:pt x="45816" y="64260"/>
                  </a:lnTo>
                  <a:lnTo>
                    <a:pt x="46634" y="64483"/>
                  </a:lnTo>
                  <a:lnTo>
                    <a:pt x="47601" y="64483"/>
                  </a:lnTo>
                  <a:lnTo>
                    <a:pt x="48494" y="64335"/>
                  </a:lnTo>
                  <a:lnTo>
                    <a:pt x="48865" y="64186"/>
                  </a:lnTo>
                  <a:lnTo>
                    <a:pt x="49312" y="64037"/>
                  </a:lnTo>
                  <a:lnTo>
                    <a:pt x="49758" y="63814"/>
                  </a:lnTo>
                  <a:lnTo>
                    <a:pt x="50130" y="63517"/>
                  </a:lnTo>
                  <a:lnTo>
                    <a:pt x="50502" y="63219"/>
                  </a:lnTo>
                  <a:lnTo>
                    <a:pt x="50799" y="62847"/>
                  </a:lnTo>
                  <a:lnTo>
                    <a:pt x="51097" y="62475"/>
                  </a:lnTo>
                  <a:lnTo>
                    <a:pt x="51320" y="62103"/>
                  </a:lnTo>
                  <a:lnTo>
                    <a:pt x="51692" y="61285"/>
                  </a:lnTo>
                  <a:lnTo>
                    <a:pt x="51915" y="60393"/>
                  </a:lnTo>
                  <a:lnTo>
                    <a:pt x="51915" y="59500"/>
                  </a:lnTo>
                  <a:lnTo>
                    <a:pt x="51766" y="58608"/>
                  </a:lnTo>
                  <a:lnTo>
                    <a:pt x="51692" y="58161"/>
                  </a:lnTo>
                  <a:lnTo>
                    <a:pt x="51469" y="57790"/>
                  </a:lnTo>
                  <a:lnTo>
                    <a:pt x="51245" y="57343"/>
                  </a:lnTo>
                  <a:lnTo>
                    <a:pt x="50948" y="56971"/>
                  </a:lnTo>
                  <a:lnTo>
                    <a:pt x="43734" y="47451"/>
                  </a:lnTo>
                  <a:lnTo>
                    <a:pt x="44849" y="46410"/>
                  </a:lnTo>
                  <a:lnTo>
                    <a:pt x="45965" y="45369"/>
                  </a:lnTo>
                  <a:lnTo>
                    <a:pt x="47006" y="44253"/>
                  </a:lnTo>
                  <a:lnTo>
                    <a:pt x="47973" y="43063"/>
                  </a:lnTo>
                  <a:lnTo>
                    <a:pt x="48865" y="41873"/>
                  </a:lnTo>
                  <a:lnTo>
                    <a:pt x="49684" y="40535"/>
                  </a:lnTo>
                  <a:lnTo>
                    <a:pt x="50427" y="39196"/>
                  </a:lnTo>
                  <a:lnTo>
                    <a:pt x="51097" y="37857"/>
                  </a:lnTo>
                  <a:lnTo>
                    <a:pt x="51692" y="36444"/>
                  </a:lnTo>
                  <a:lnTo>
                    <a:pt x="52212" y="34956"/>
                  </a:lnTo>
                  <a:lnTo>
                    <a:pt x="52659" y="33469"/>
                  </a:lnTo>
                  <a:lnTo>
                    <a:pt x="53030" y="31981"/>
                  </a:lnTo>
                  <a:lnTo>
                    <a:pt x="53254" y="30420"/>
                  </a:lnTo>
                  <a:lnTo>
                    <a:pt x="53477" y="28783"/>
                  </a:lnTo>
                  <a:lnTo>
                    <a:pt x="53551" y="27221"/>
                  </a:lnTo>
                  <a:lnTo>
                    <a:pt x="53477" y="25585"/>
                  </a:lnTo>
                  <a:lnTo>
                    <a:pt x="53402" y="24172"/>
                  </a:lnTo>
                  <a:lnTo>
                    <a:pt x="53254" y="22833"/>
                  </a:lnTo>
                  <a:lnTo>
                    <a:pt x="53030" y="21494"/>
                  </a:lnTo>
                  <a:lnTo>
                    <a:pt x="52733" y="20230"/>
                  </a:lnTo>
                  <a:lnTo>
                    <a:pt x="52361" y="18891"/>
                  </a:lnTo>
                  <a:lnTo>
                    <a:pt x="51915" y="17701"/>
                  </a:lnTo>
                  <a:lnTo>
                    <a:pt x="51469" y="16437"/>
                  </a:lnTo>
                  <a:lnTo>
                    <a:pt x="50948" y="15247"/>
                  </a:lnTo>
                  <a:lnTo>
                    <a:pt x="50353" y="14131"/>
                  </a:lnTo>
                  <a:lnTo>
                    <a:pt x="49684" y="12941"/>
                  </a:lnTo>
                  <a:lnTo>
                    <a:pt x="49014" y="11900"/>
                  </a:lnTo>
                  <a:lnTo>
                    <a:pt x="48270" y="10859"/>
                  </a:lnTo>
                  <a:lnTo>
                    <a:pt x="47452" y="9818"/>
                  </a:lnTo>
                  <a:lnTo>
                    <a:pt x="46634" y="8851"/>
                  </a:lnTo>
                  <a:lnTo>
                    <a:pt x="45742" y="7884"/>
                  </a:lnTo>
                  <a:lnTo>
                    <a:pt x="44849" y="6991"/>
                  </a:lnTo>
                  <a:lnTo>
                    <a:pt x="43882" y="6173"/>
                  </a:lnTo>
                  <a:lnTo>
                    <a:pt x="42841" y="5355"/>
                  </a:lnTo>
                  <a:lnTo>
                    <a:pt x="41800" y="4611"/>
                  </a:lnTo>
                  <a:lnTo>
                    <a:pt x="40759" y="3942"/>
                  </a:lnTo>
                  <a:lnTo>
                    <a:pt x="39643" y="3273"/>
                  </a:lnTo>
                  <a:lnTo>
                    <a:pt x="38453" y="2678"/>
                  </a:lnTo>
                  <a:lnTo>
                    <a:pt x="37337" y="2157"/>
                  </a:lnTo>
                  <a:lnTo>
                    <a:pt x="36073" y="1636"/>
                  </a:lnTo>
                  <a:lnTo>
                    <a:pt x="34883" y="1264"/>
                  </a:lnTo>
                  <a:lnTo>
                    <a:pt x="33619" y="893"/>
                  </a:lnTo>
                  <a:lnTo>
                    <a:pt x="32280" y="595"/>
                  </a:lnTo>
                  <a:lnTo>
                    <a:pt x="31015" y="298"/>
                  </a:lnTo>
                  <a:lnTo>
                    <a:pt x="29677" y="149"/>
                  </a:lnTo>
                  <a:lnTo>
                    <a:pt x="28338" y="74"/>
                  </a:lnTo>
                  <a:lnTo>
                    <a:pt x="26999" y="0"/>
                  </a:lnTo>
                  <a:close/>
                </a:path>
              </a:pathLst>
            </a:custGeom>
            <a:gradFill>
              <a:gsLst>
                <a:gs pos="0">
                  <a:srgbClr val="3E47BA"/>
                </a:gs>
                <a:gs pos="100000">
                  <a:srgbClr val="46B1F2"/>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Patua One"/>
                <a:ea typeface="Patua One"/>
                <a:cs typeface="Patua One"/>
                <a:sym typeface="Patua One"/>
              </a:endParaRPr>
            </a:p>
          </p:txBody>
        </p:sp>
        <p:sp>
          <p:nvSpPr>
            <p:cNvPr id="251" name="Google Shape;251;p33"/>
            <p:cNvSpPr txBox="1"/>
            <p:nvPr/>
          </p:nvSpPr>
          <p:spPr>
            <a:xfrm rot="-1533970">
              <a:off x="4192316" y="2274255"/>
              <a:ext cx="761899" cy="394099"/>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1000" b="1" dirty="0">
                  <a:latin typeface="Patua One"/>
                  <a:ea typeface="Patua One"/>
                  <a:cs typeface="Patua One"/>
                  <a:sym typeface="Patua One"/>
                </a:rPr>
                <a:t>Take a</a:t>
              </a:r>
              <a:endParaRPr sz="1000" b="1" dirty="0">
                <a:latin typeface="Patua One"/>
                <a:ea typeface="Patua One"/>
                <a:cs typeface="Patua One"/>
                <a:sym typeface="Patua One"/>
              </a:endParaRPr>
            </a:p>
            <a:p>
              <a:pPr marL="0" lvl="0" indent="0" algn="ctr" rtl="0">
                <a:lnSpc>
                  <a:spcPct val="80000"/>
                </a:lnSpc>
                <a:spcBef>
                  <a:spcPts val="0"/>
                </a:spcBef>
                <a:spcAft>
                  <a:spcPts val="0"/>
                </a:spcAft>
                <a:buNone/>
              </a:pPr>
              <a:r>
                <a:rPr lang="en" sz="2200" b="1" dirty="0">
                  <a:latin typeface="Patua One"/>
                  <a:ea typeface="Patua One"/>
                  <a:cs typeface="Patua One"/>
                  <a:sym typeface="Patua One"/>
                </a:rPr>
                <a:t>Look</a:t>
              </a:r>
              <a:endParaRPr sz="2200" dirty="0">
                <a:latin typeface="Patua One"/>
                <a:ea typeface="Patua One"/>
                <a:cs typeface="Patua One"/>
                <a:sym typeface="Patua One"/>
              </a:endParaRPr>
            </a:p>
          </p:txBody>
        </p:sp>
      </p:grpSp>
      <p:pic>
        <p:nvPicPr>
          <p:cNvPr id="252" name="Google Shape;252;p33"/>
          <p:cNvPicPr preferRelativeResize="0"/>
          <p:nvPr/>
        </p:nvPicPr>
        <p:blipFill>
          <a:blip r:embed="rId4">
            <a:alphaModFix/>
          </a:blip>
          <a:stretch>
            <a:fillRect/>
          </a:stretch>
        </p:blipFill>
        <p:spPr>
          <a:xfrm rot="-987725">
            <a:off x="7249839" y="3020283"/>
            <a:ext cx="1607749" cy="1688970"/>
          </a:xfrm>
          <a:prstGeom prst="rect">
            <a:avLst/>
          </a:prstGeom>
          <a:noFill/>
          <a:ln w="38100" cap="flat" cmpd="sng">
            <a:solidFill>
              <a:srgbClr val="FF00FF"/>
            </a:solidFill>
            <a:prstDash val="solid"/>
            <a:round/>
            <a:headEnd type="none" w="sm" len="sm"/>
            <a:tailEnd type="none" w="sm" len="sm"/>
          </a:ln>
        </p:spPr>
      </p:pic>
      <p:pic>
        <p:nvPicPr>
          <p:cNvPr id="253" name="Google Shape;253;p33"/>
          <p:cNvPicPr preferRelativeResize="0"/>
          <p:nvPr/>
        </p:nvPicPr>
        <p:blipFill rotWithShape="1">
          <a:blip r:embed="rId5">
            <a:alphaModFix/>
          </a:blip>
          <a:srcRect l="9329" t="46941" r="14693"/>
          <a:stretch/>
        </p:blipFill>
        <p:spPr>
          <a:xfrm rot="1772818">
            <a:off x="2281640" y="3097818"/>
            <a:ext cx="1575018" cy="1809062"/>
          </a:xfrm>
          <a:prstGeom prst="rect">
            <a:avLst/>
          </a:prstGeom>
          <a:noFill/>
          <a:ln w="38100" cap="flat" cmpd="sng">
            <a:solidFill>
              <a:srgbClr val="00FF00"/>
            </a:solidFill>
            <a:prstDash val="solid"/>
            <a:round/>
            <a:headEnd type="none" w="sm" len="sm"/>
            <a:tailEnd type="none" w="sm" len="sm"/>
          </a:ln>
        </p:spPr>
      </p:pic>
      <p:pic>
        <p:nvPicPr>
          <p:cNvPr id="254" name="Google Shape;254;p33"/>
          <p:cNvPicPr preferRelativeResize="0"/>
          <p:nvPr/>
        </p:nvPicPr>
        <p:blipFill rotWithShape="1">
          <a:blip r:embed="rId5">
            <a:alphaModFix/>
          </a:blip>
          <a:srcRect l="4006" t="18106" r="4944"/>
          <a:stretch/>
        </p:blipFill>
        <p:spPr>
          <a:xfrm rot="-1466944">
            <a:off x="451562" y="2920125"/>
            <a:ext cx="1680276" cy="1892751"/>
          </a:xfrm>
          <a:prstGeom prst="rect">
            <a:avLst/>
          </a:prstGeom>
          <a:noFill/>
          <a:ln w="38100" cap="flat" cmpd="sng">
            <a:solidFill>
              <a:srgbClr val="00FFFF"/>
            </a:solidFill>
            <a:prstDash val="solid"/>
            <a:round/>
            <a:headEnd type="none" w="sm" len="sm"/>
            <a:tailEnd type="none" w="sm" len="sm"/>
          </a:ln>
        </p:spPr>
      </p:pic>
      <p:grpSp>
        <p:nvGrpSpPr>
          <p:cNvPr id="255" name="Google Shape;255;p33"/>
          <p:cNvGrpSpPr/>
          <p:nvPr/>
        </p:nvGrpSpPr>
        <p:grpSpPr>
          <a:xfrm rot="20706946">
            <a:off x="4290041" y="3376196"/>
            <a:ext cx="1663200" cy="269099"/>
            <a:chOff x="3162341" y="2227236"/>
            <a:chExt cx="2819400" cy="689100"/>
          </a:xfrm>
        </p:grpSpPr>
        <p:sp>
          <p:nvSpPr>
            <p:cNvPr id="256" name="Google Shape;256;p33"/>
            <p:cNvSpPr/>
            <p:nvPr/>
          </p:nvSpPr>
          <p:spPr>
            <a:xfrm>
              <a:off x="3162341" y="2227236"/>
              <a:ext cx="2819400" cy="689100"/>
            </a:xfrm>
            <a:prstGeom prst="plaque">
              <a:avLst>
                <a:gd name="adj" fmla="val 16667"/>
              </a:avLst>
            </a:prstGeom>
            <a:solidFill>
              <a:srgbClr val="F75F5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33"/>
            <p:cNvSpPr txBox="1"/>
            <p:nvPr/>
          </p:nvSpPr>
          <p:spPr>
            <a:xfrm>
              <a:off x="3358726" y="2313121"/>
              <a:ext cx="2426700" cy="517200"/>
            </a:xfrm>
            <a:prstGeom prst="rect">
              <a:avLst/>
            </a:prstGeom>
            <a:noFill/>
            <a:ln>
              <a:noFill/>
            </a:ln>
            <a:effectLst>
              <a:outerShdw dist="28575" dir="2760000" algn="bl" rotWithShape="0">
                <a:srgbClr val="000000"/>
              </a:outerShdw>
            </a:effectLst>
          </p:spPr>
          <p:txBody>
            <a:bodyPr spcFirstLastPara="1" wrap="square" lIns="0" tIns="0" rIns="0" bIns="45700" anchor="ctr" anchorCtr="0">
              <a:normAutofit fontScale="40000" lnSpcReduction="20000"/>
            </a:bodyPr>
            <a:lstStyle/>
            <a:p>
              <a:pPr marL="0" lvl="0" indent="0" algn="ctr" rtl="0">
                <a:lnSpc>
                  <a:spcPct val="90000"/>
                </a:lnSpc>
                <a:spcBef>
                  <a:spcPts val="0"/>
                </a:spcBef>
                <a:spcAft>
                  <a:spcPts val="0"/>
                </a:spcAft>
                <a:buNone/>
              </a:pPr>
              <a:r>
                <a:rPr lang="en" sz="3400">
                  <a:solidFill>
                    <a:srgbClr val="F9EFE8"/>
                  </a:solidFill>
                  <a:latin typeface="Vast Shadow"/>
                  <a:ea typeface="Vast Shadow"/>
                  <a:cs typeface="Vast Shadow"/>
                  <a:sym typeface="Vast Shadow"/>
                </a:rPr>
                <a:t>TRY IT! </a:t>
              </a:r>
              <a:endParaRPr sz="3400">
                <a:solidFill>
                  <a:srgbClr val="F9EFE8"/>
                </a:solidFill>
                <a:latin typeface="Vast Shadow"/>
                <a:ea typeface="Vast Shadow"/>
                <a:cs typeface="Vast Shadow"/>
                <a:sym typeface="Vast Shadow"/>
              </a:endParaRPr>
            </a:p>
          </p:txBody>
        </p:sp>
        <p:cxnSp>
          <p:nvCxnSpPr>
            <p:cNvPr id="258" name="Google Shape;258;p33"/>
            <p:cNvCxnSpPr/>
            <p:nvPr/>
          </p:nvCxnSpPr>
          <p:spPr>
            <a:xfrm>
              <a:off x="3303383" y="2804209"/>
              <a:ext cx="2537100" cy="0"/>
            </a:xfrm>
            <a:prstGeom prst="straightConnector1">
              <a:avLst/>
            </a:prstGeom>
            <a:noFill/>
            <a:ln w="9525" cap="flat" cmpd="sng">
              <a:solidFill>
                <a:srgbClr val="000000"/>
              </a:solidFill>
              <a:prstDash val="solid"/>
              <a:round/>
              <a:headEnd type="none" w="med" len="med"/>
              <a:tailEnd type="none" w="med" len="med"/>
            </a:ln>
          </p:spPr>
        </p:cxnSp>
        <p:cxnSp>
          <p:nvCxnSpPr>
            <p:cNvPr id="259" name="Google Shape;259;p33"/>
            <p:cNvCxnSpPr/>
            <p:nvPr/>
          </p:nvCxnSpPr>
          <p:spPr>
            <a:xfrm>
              <a:off x="3303383" y="2339288"/>
              <a:ext cx="2537100" cy="0"/>
            </a:xfrm>
            <a:prstGeom prst="straightConnector1">
              <a:avLst/>
            </a:prstGeom>
            <a:noFill/>
            <a:ln w="9525" cap="flat" cmpd="sng">
              <a:solidFill>
                <a:srgbClr val="000000"/>
              </a:solidFill>
              <a:prstDash val="solid"/>
              <a:round/>
              <a:headEnd type="none" w="med" len="med"/>
              <a:tailEnd type="none" w="med" len="med"/>
            </a:ln>
          </p:spPr>
        </p:cxnSp>
        <p:cxnSp>
          <p:nvCxnSpPr>
            <p:cNvPr id="260" name="Google Shape;260;p33"/>
            <p:cNvCxnSpPr/>
            <p:nvPr/>
          </p:nvCxnSpPr>
          <p:spPr>
            <a:xfrm rot="5400000">
              <a:off x="3154571" y="2571798"/>
              <a:ext cx="297600" cy="0"/>
            </a:xfrm>
            <a:prstGeom prst="straightConnector1">
              <a:avLst/>
            </a:prstGeom>
            <a:noFill/>
            <a:ln w="9525" cap="flat" cmpd="sng">
              <a:solidFill>
                <a:srgbClr val="000000"/>
              </a:solidFill>
              <a:prstDash val="lgDashDot"/>
              <a:round/>
              <a:headEnd type="none" w="med" len="med"/>
              <a:tailEnd type="none" w="med" len="med"/>
            </a:ln>
          </p:spPr>
        </p:cxnSp>
        <p:cxnSp>
          <p:nvCxnSpPr>
            <p:cNvPr id="261" name="Google Shape;261;p33"/>
            <p:cNvCxnSpPr/>
            <p:nvPr/>
          </p:nvCxnSpPr>
          <p:spPr>
            <a:xfrm rot="5400000">
              <a:off x="5691832" y="2571798"/>
              <a:ext cx="297600" cy="0"/>
            </a:xfrm>
            <a:prstGeom prst="straightConnector1">
              <a:avLst/>
            </a:prstGeom>
            <a:noFill/>
            <a:ln w="9525" cap="flat" cmpd="sng">
              <a:solidFill>
                <a:srgbClr val="000000"/>
              </a:solidFill>
              <a:prstDash val="lgDashDot"/>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34"/>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268" name="Google Shape;268;p34"/>
          <p:cNvSpPr txBox="1"/>
          <p:nvPr/>
        </p:nvSpPr>
        <p:spPr>
          <a:xfrm>
            <a:off x="564306" y="127352"/>
            <a:ext cx="8015400" cy="5124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3600" b="1" i="0" u="none" strike="noStrike" cap="none" dirty="0">
                <a:solidFill>
                  <a:srgbClr val="545454"/>
                </a:solidFill>
                <a:latin typeface="Montserrat"/>
                <a:ea typeface="Montserrat"/>
                <a:cs typeface="Montserrat"/>
                <a:sym typeface="Montserrat"/>
              </a:rPr>
              <a:t>The innovation</a:t>
            </a:r>
            <a:endParaRPr sz="3600" b="1" i="0" u="none" strike="noStrike" cap="none" dirty="0">
              <a:solidFill>
                <a:schemeClr val="accent1"/>
              </a:solidFill>
              <a:latin typeface="Montserrat"/>
              <a:ea typeface="Montserrat"/>
              <a:cs typeface="Montserrat"/>
              <a:sym typeface="Montserrat"/>
            </a:endParaRPr>
          </a:p>
        </p:txBody>
      </p:sp>
      <p:grpSp>
        <p:nvGrpSpPr>
          <p:cNvPr id="269" name="Google Shape;269;p34"/>
          <p:cNvGrpSpPr/>
          <p:nvPr/>
        </p:nvGrpSpPr>
        <p:grpSpPr>
          <a:xfrm>
            <a:off x="340650" y="1276125"/>
            <a:ext cx="8658450" cy="3429666"/>
            <a:chOff x="-337615" y="90229"/>
            <a:chExt cx="11544600" cy="4572887"/>
          </a:xfrm>
        </p:grpSpPr>
        <p:sp>
          <p:nvSpPr>
            <p:cNvPr id="270" name="Google Shape;270;p34"/>
            <p:cNvSpPr/>
            <p:nvPr/>
          </p:nvSpPr>
          <p:spPr>
            <a:xfrm>
              <a:off x="405961" y="2357039"/>
              <a:ext cx="9796447" cy="2306077"/>
            </a:xfrm>
            <a:prstGeom prst="rect">
              <a:avLst/>
            </a:prstGeom>
            <a:solidFill>
              <a:srgbClr val="F0403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1" name="Google Shape;271;p34"/>
            <p:cNvSpPr txBox="1"/>
            <p:nvPr/>
          </p:nvSpPr>
          <p:spPr>
            <a:xfrm>
              <a:off x="405961" y="2357039"/>
              <a:ext cx="9796447" cy="2306077"/>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600"/>
                </a:spcBef>
                <a:spcAft>
                  <a:spcPts val="0"/>
                </a:spcAft>
                <a:buClr>
                  <a:schemeClr val="lt1"/>
                </a:buClr>
                <a:buSzPts val="1800"/>
                <a:buFont typeface="Montserrat"/>
                <a:buNone/>
              </a:pPr>
              <a:endParaRPr sz="1800" b="0" i="0" u="none" strike="noStrike" cap="none">
                <a:solidFill>
                  <a:schemeClr val="lt1"/>
                </a:solidFill>
                <a:latin typeface="Montserrat"/>
                <a:ea typeface="Montserrat"/>
                <a:cs typeface="Montserrat"/>
                <a:sym typeface="Montserrat"/>
              </a:endParaRPr>
            </a:p>
          </p:txBody>
        </p:sp>
        <p:sp>
          <p:nvSpPr>
            <p:cNvPr id="272" name="Google Shape;272;p34"/>
            <p:cNvSpPr/>
            <p:nvPr/>
          </p:nvSpPr>
          <p:spPr>
            <a:xfrm>
              <a:off x="-337615" y="90229"/>
              <a:ext cx="5362800" cy="20448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3" name="Google Shape;273;p34"/>
            <p:cNvSpPr txBox="1"/>
            <p:nvPr/>
          </p:nvSpPr>
          <p:spPr>
            <a:xfrm>
              <a:off x="-70132" y="90229"/>
              <a:ext cx="4790700" cy="2306100"/>
            </a:xfrm>
            <a:prstGeom prst="rect">
              <a:avLst/>
            </a:prstGeom>
            <a:noFill/>
            <a:ln>
              <a:noFill/>
            </a:ln>
          </p:spPr>
          <p:txBody>
            <a:bodyPr spcFirstLastPara="1" wrap="square" lIns="68575" tIns="68575" rIns="68575" bIns="68575" anchor="ctr" anchorCtr="0">
              <a:noAutofit/>
            </a:bodyPr>
            <a:lstStyle/>
            <a:p>
              <a:pPr marL="457200" lvl="0" indent="-298450" algn="l" rtl="0">
                <a:lnSpc>
                  <a:spcPct val="90000"/>
                </a:lnSpc>
                <a:spcBef>
                  <a:spcPts val="0"/>
                </a:spcBef>
                <a:spcAft>
                  <a:spcPts val="0"/>
                </a:spcAft>
                <a:buClr>
                  <a:schemeClr val="lt1"/>
                </a:buClr>
                <a:buSzPts val="1100"/>
                <a:buFont typeface="Montserrat"/>
                <a:buChar char="➢"/>
              </a:pPr>
              <a:r>
                <a:rPr lang="en" sz="1100" b="1" dirty="0">
                  <a:solidFill>
                    <a:schemeClr val="lt1"/>
                  </a:solidFill>
                  <a:latin typeface="Montserrat"/>
                  <a:ea typeface="Montserrat"/>
                  <a:cs typeface="Montserrat"/>
                  <a:sym typeface="Montserrat"/>
                </a:rPr>
                <a:t>Low-cost IoMT upgrade </a:t>
              </a:r>
              <a:r>
                <a:rPr lang="en" sz="1100" dirty="0">
                  <a:solidFill>
                    <a:schemeClr val="lt1"/>
                  </a:solidFill>
                  <a:latin typeface="Montserrat"/>
                  <a:ea typeface="Montserrat"/>
                  <a:cs typeface="Montserrat"/>
                  <a:sym typeface="Montserrat"/>
                </a:rPr>
                <a:t>for legacy medical devices without replacement</a:t>
              </a:r>
              <a:endParaRPr sz="1100" dirty="0">
                <a:solidFill>
                  <a:schemeClr val="lt1"/>
                </a:solidFill>
                <a:latin typeface="Montserrat"/>
                <a:ea typeface="Montserrat"/>
                <a:cs typeface="Montserrat"/>
                <a:sym typeface="Montserrat"/>
              </a:endParaRPr>
            </a:p>
            <a:p>
              <a:pPr marL="457200" lvl="0" indent="-298450" algn="l" rtl="0">
                <a:lnSpc>
                  <a:spcPct val="90000"/>
                </a:lnSpc>
                <a:spcBef>
                  <a:spcPts val="0"/>
                </a:spcBef>
                <a:spcAft>
                  <a:spcPts val="0"/>
                </a:spcAft>
                <a:buClr>
                  <a:schemeClr val="lt1"/>
                </a:buClr>
                <a:buSzPts val="1100"/>
                <a:buFont typeface="Montserrat"/>
                <a:buChar char="➢"/>
              </a:pPr>
              <a:r>
                <a:rPr lang="en" sz="1100" dirty="0">
                  <a:solidFill>
                    <a:schemeClr val="lt1"/>
                  </a:solidFill>
                  <a:latin typeface="Montserrat"/>
                  <a:ea typeface="Montserrat"/>
                  <a:cs typeface="Montserrat"/>
                  <a:sym typeface="Montserrat"/>
                </a:rPr>
                <a:t>Compact and </a:t>
              </a:r>
              <a:r>
                <a:rPr lang="en" sz="1100" b="1" dirty="0">
                  <a:solidFill>
                    <a:schemeClr val="lt1"/>
                  </a:solidFill>
                  <a:latin typeface="Montserrat"/>
                  <a:ea typeface="Montserrat"/>
                  <a:cs typeface="Montserrat"/>
                  <a:sym typeface="Montserrat"/>
                </a:rPr>
                <a:t>space-efficient design</a:t>
              </a:r>
              <a:r>
                <a:rPr lang="en" sz="1100" dirty="0">
                  <a:solidFill>
                    <a:schemeClr val="lt1"/>
                  </a:solidFill>
                  <a:latin typeface="Montserrat"/>
                  <a:ea typeface="Montserrat"/>
                  <a:cs typeface="Montserrat"/>
                  <a:sym typeface="Montserrat"/>
                </a:rPr>
                <a:t>, suitable for any clinical setup</a:t>
              </a:r>
              <a:endParaRPr sz="1100" dirty="0">
                <a:solidFill>
                  <a:schemeClr val="lt1"/>
                </a:solidFill>
                <a:latin typeface="Montserrat"/>
                <a:ea typeface="Montserrat"/>
                <a:cs typeface="Montserrat"/>
                <a:sym typeface="Montserrat"/>
              </a:endParaRPr>
            </a:p>
            <a:p>
              <a:pPr marL="457200" lvl="0" indent="-298450" algn="l" rtl="0">
                <a:lnSpc>
                  <a:spcPct val="90000"/>
                </a:lnSpc>
                <a:spcBef>
                  <a:spcPts val="0"/>
                </a:spcBef>
                <a:spcAft>
                  <a:spcPts val="0"/>
                </a:spcAft>
                <a:buClr>
                  <a:schemeClr val="lt1"/>
                </a:buClr>
                <a:buSzPts val="1100"/>
                <a:buFont typeface="Montserrat"/>
                <a:buChar char="➢"/>
              </a:pPr>
              <a:r>
                <a:rPr lang="en" sz="1100" dirty="0">
                  <a:solidFill>
                    <a:schemeClr val="lt1"/>
                  </a:solidFill>
                  <a:latin typeface="Montserrat"/>
                  <a:ea typeface="Montserrat"/>
                  <a:cs typeface="Montserrat"/>
                  <a:sym typeface="Montserrat"/>
                </a:rPr>
                <a:t>Portable and </a:t>
              </a:r>
              <a:r>
                <a:rPr lang="en" sz="1100" b="1" dirty="0">
                  <a:solidFill>
                    <a:schemeClr val="lt1"/>
                  </a:solidFill>
                  <a:latin typeface="Montserrat"/>
                  <a:ea typeface="Montserrat"/>
                  <a:cs typeface="Montserrat"/>
                  <a:sym typeface="Montserrat"/>
                </a:rPr>
                <a:t>easy to carry</a:t>
              </a:r>
              <a:r>
                <a:rPr lang="en" sz="1100" dirty="0">
                  <a:solidFill>
                    <a:schemeClr val="lt1"/>
                  </a:solidFill>
                  <a:latin typeface="Montserrat"/>
                  <a:ea typeface="Montserrat"/>
                  <a:cs typeface="Montserrat"/>
                  <a:sym typeface="Montserrat"/>
                </a:rPr>
                <a:t>, enabling flexible deployment</a:t>
              </a:r>
              <a:endParaRPr sz="1100" dirty="0">
                <a:solidFill>
                  <a:schemeClr val="lt1"/>
                </a:solidFill>
                <a:latin typeface="Montserrat"/>
                <a:ea typeface="Montserrat"/>
                <a:cs typeface="Montserrat"/>
                <a:sym typeface="Montserrat"/>
              </a:endParaRPr>
            </a:p>
            <a:p>
              <a:pPr marL="457200" lvl="0" indent="-298450" algn="l" rtl="0">
                <a:lnSpc>
                  <a:spcPct val="90000"/>
                </a:lnSpc>
                <a:spcBef>
                  <a:spcPts val="0"/>
                </a:spcBef>
                <a:spcAft>
                  <a:spcPts val="0"/>
                </a:spcAft>
                <a:buClr>
                  <a:schemeClr val="lt1"/>
                </a:buClr>
                <a:buSzPts val="1100"/>
                <a:buFont typeface="Montserrat"/>
                <a:buChar char="➢"/>
              </a:pPr>
              <a:r>
                <a:rPr lang="en" sz="1100" dirty="0">
                  <a:solidFill>
                    <a:schemeClr val="lt1"/>
                  </a:solidFill>
                  <a:latin typeface="Montserrat"/>
                  <a:ea typeface="Montserrat"/>
                  <a:cs typeface="Montserrat"/>
                  <a:sym typeface="Montserrat"/>
                </a:rPr>
                <a:t>Universal solution </a:t>
              </a:r>
              <a:r>
                <a:rPr lang="en" sz="1100" b="1" dirty="0">
                  <a:solidFill>
                    <a:schemeClr val="lt1"/>
                  </a:solidFill>
                  <a:latin typeface="Montserrat"/>
                  <a:ea typeface="Montserrat"/>
                  <a:cs typeface="Montserrat"/>
                  <a:sym typeface="Montserrat"/>
                </a:rPr>
                <a:t>compatible with multiple device</a:t>
              </a:r>
              <a:r>
                <a:rPr lang="en" sz="1100" dirty="0">
                  <a:solidFill>
                    <a:schemeClr val="lt1"/>
                  </a:solidFill>
                  <a:latin typeface="Montserrat"/>
                  <a:ea typeface="Montserrat"/>
                  <a:cs typeface="Montserrat"/>
                  <a:sym typeface="Montserrat"/>
                </a:rPr>
                <a:t> types and manufacturers</a:t>
              </a:r>
              <a:endParaRPr sz="1100" dirty="0">
                <a:solidFill>
                  <a:schemeClr val="lt1"/>
                </a:solidFill>
                <a:latin typeface="Montserrat"/>
                <a:ea typeface="Montserrat"/>
                <a:cs typeface="Montserrat"/>
                <a:sym typeface="Montserrat"/>
              </a:endParaRPr>
            </a:p>
            <a:p>
              <a:pPr marL="457200" lvl="0" indent="-298450" algn="l" rtl="0">
                <a:lnSpc>
                  <a:spcPct val="90000"/>
                </a:lnSpc>
                <a:spcBef>
                  <a:spcPts val="0"/>
                </a:spcBef>
                <a:spcAft>
                  <a:spcPts val="0"/>
                </a:spcAft>
                <a:buClr>
                  <a:schemeClr val="lt1"/>
                </a:buClr>
                <a:buSzPts val="1100"/>
                <a:buFont typeface="Montserrat"/>
                <a:buChar char="➢"/>
              </a:pPr>
              <a:r>
                <a:rPr lang="en" sz="1100" dirty="0">
                  <a:solidFill>
                    <a:schemeClr val="lt1"/>
                  </a:solidFill>
                  <a:latin typeface="Montserrat"/>
                  <a:ea typeface="Montserrat"/>
                  <a:cs typeface="Montserrat"/>
                  <a:sym typeface="Montserrat"/>
                </a:rPr>
                <a:t>Centralized control using a </a:t>
              </a:r>
              <a:r>
                <a:rPr lang="en" sz="1100" b="1" dirty="0">
                  <a:solidFill>
                    <a:schemeClr val="lt1"/>
                  </a:solidFill>
                  <a:latin typeface="Montserrat"/>
                  <a:ea typeface="Montserrat"/>
                  <a:cs typeface="Montserrat"/>
                  <a:sym typeface="Montserrat"/>
                </a:rPr>
                <a:t>single master controller architecture</a:t>
              </a:r>
              <a:endParaRPr sz="1100" b="1" dirty="0">
                <a:solidFill>
                  <a:schemeClr val="lt1"/>
                </a:solidFill>
                <a:latin typeface="Montserrat"/>
                <a:ea typeface="Montserrat"/>
                <a:cs typeface="Montserrat"/>
                <a:sym typeface="Montserrat"/>
              </a:endParaRPr>
            </a:p>
            <a:p>
              <a:pPr marL="0" marR="0" lvl="0" indent="0" algn="l" rtl="0">
                <a:lnSpc>
                  <a:spcPct val="90000"/>
                </a:lnSpc>
                <a:spcBef>
                  <a:spcPts val="0"/>
                </a:spcBef>
                <a:spcAft>
                  <a:spcPts val="0"/>
                </a:spcAft>
                <a:buClr>
                  <a:schemeClr val="lt1"/>
                </a:buClr>
                <a:buSzPts val="1800"/>
                <a:buFont typeface="Montserrat"/>
                <a:buNone/>
              </a:pPr>
              <a:endParaRPr sz="1100" dirty="0">
                <a:solidFill>
                  <a:schemeClr val="lt1"/>
                </a:solidFill>
                <a:latin typeface="Montserrat"/>
                <a:ea typeface="Montserrat"/>
                <a:cs typeface="Montserrat"/>
                <a:sym typeface="Montserrat"/>
              </a:endParaRPr>
            </a:p>
          </p:txBody>
        </p:sp>
        <p:sp>
          <p:nvSpPr>
            <p:cNvPr id="274" name="Google Shape;274;p34"/>
            <p:cNvSpPr/>
            <p:nvPr/>
          </p:nvSpPr>
          <p:spPr>
            <a:xfrm>
              <a:off x="5638085" y="154129"/>
              <a:ext cx="5568900" cy="20448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5" name="Google Shape;275;p34"/>
            <p:cNvSpPr txBox="1"/>
            <p:nvPr/>
          </p:nvSpPr>
          <p:spPr>
            <a:xfrm>
              <a:off x="5788385" y="252362"/>
              <a:ext cx="5268300" cy="1848300"/>
            </a:xfrm>
            <a:prstGeom prst="rect">
              <a:avLst/>
            </a:prstGeom>
            <a:noFill/>
            <a:ln>
              <a:noFill/>
            </a:ln>
          </p:spPr>
          <p:txBody>
            <a:bodyPr spcFirstLastPara="1" wrap="square" lIns="68575" tIns="68575" rIns="68575" bIns="68575" anchor="ctr" anchorCtr="0">
              <a:noAutofit/>
            </a:bodyPr>
            <a:lstStyle/>
            <a:p>
              <a:pPr marL="457200" lvl="0" indent="-298450" algn="l" rtl="0">
                <a:lnSpc>
                  <a:spcPct val="90000"/>
                </a:lnSpc>
                <a:spcBef>
                  <a:spcPts val="0"/>
                </a:spcBef>
                <a:spcAft>
                  <a:spcPts val="0"/>
                </a:spcAft>
                <a:buClr>
                  <a:schemeClr val="lt1"/>
                </a:buClr>
                <a:buSzPts val="1100"/>
                <a:buFont typeface="Montserrat"/>
                <a:buChar char="➢"/>
              </a:pPr>
              <a:endParaRPr sz="1100" dirty="0">
                <a:solidFill>
                  <a:schemeClr val="lt1"/>
                </a:solidFill>
                <a:latin typeface="Montserrat"/>
                <a:ea typeface="Montserrat"/>
                <a:cs typeface="Montserrat"/>
                <a:sym typeface="Montserrat"/>
              </a:endParaRPr>
            </a:p>
            <a:p>
              <a:pPr marL="457200" lvl="0" indent="-298450" algn="l" rtl="0">
                <a:lnSpc>
                  <a:spcPct val="90000"/>
                </a:lnSpc>
                <a:spcBef>
                  <a:spcPts val="0"/>
                </a:spcBef>
                <a:spcAft>
                  <a:spcPts val="0"/>
                </a:spcAft>
                <a:buClr>
                  <a:schemeClr val="lt1"/>
                </a:buClr>
                <a:buSzPts val="1100"/>
                <a:buFont typeface="Montserrat"/>
                <a:buChar char="➢"/>
              </a:pPr>
              <a:r>
                <a:rPr lang="en" sz="1100" b="1" dirty="0">
                  <a:solidFill>
                    <a:schemeClr val="lt1"/>
                  </a:solidFill>
                  <a:latin typeface="Montserrat"/>
                  <a:ea typeface="Montserrat"/>
                  <a:cs typeface="Montserrat"/>
                  <a:sym typeface="Montserrat"/>
                </a:rPr>
                <a:t>Reduces hospital expenditure</a:t>
              </a:r>
              <a:r>
                <a:rPr lang="en" sz="1100" dirty="0">
                  <a:solidFill>
                    <a:schemeClr val="lt1"/>
                  </a:solidFill>
                  <a:latin typeface="Montserrat"/>
                  <a:ea typeface="Montserrat"/>
                  <a:cs typeface="Montserrat"/>
                  <a:sym typeface="Montserrat"/>
                </a:rPr>
                <a:t> on new smart devices</a:t>
              </a:r>
              <a:endParaRPr sz="1100" dirty="0">
                <a:solidFill>
                  <a:schemeClr val="lt1"/>
                </a:solidFill>
                <a:latin typeface="Montserrat"/>
                <a:ea typeface="Montserrat"/>
                <a:cs typeface="Montserrat"/>
                <a:sym typeface="Montserrat"/>
              </a:endParaRPr>
            </a:p>
            <a:p>
              <a:pPr marL="457200" lvl="0" indent="-298450" algn="l" rtl="0">
                <a:lnSpc>
                  <a:spcPct val="90000"/>
                </a:lnSpc>
                <a:spcBef>
                  <a:spcPts val="0"/>
                </a:spcBef>
                <a:spcAft>
                  <a:spcPts val="0"/>
                </a:spcAft>
                <a:buClr>
                  <a:schemeClr val="lt1"/>
                </a:buClr>
                <a:buSzPts val="1100"/>
                <a:buFont typeface="Montserrat"/>
                <a:buChar char="➢"/>
              </a:pPr>
              <a:r>
                <a:rPr lang="en" sz="1100" dirty="0">
                  <a:solidFill>
                    <a:schemeClr val="lt1"/>
                  </a:solidFill>
                  <a:latin typeface="Montserrat"/>
                  <a:ea typeface="Montserrat"/>
                  <a:cs typeface="Montserrat"/>
                  <a:sym typeface="Montserrat"/>
                </a:rPr>
                <a:t>Saves clinical space compared to bulky monitoring systems</a:t>
              </a:r>
              <a:endParaRPr sz="1100" dirty="0">
                <a:solidFill>
                  <a:schemeClr val="lt1"/>
                </a:solidFill>
                <a:latin typeface="Montserrat"/>
                <a:ea typeface="Montserrat"/>
                <a:cs typeface="Montserrat"/>
                <a:sym typeface="Montserrat"/>
              </a:endParaRPr>
            </a:p>
            <a:p>
              <a:pPr marL="457200" lvl="0" indent="-298450" algn="l" rtl="0">
                <a:lnSpc>
                  <a:spcPct val="90000"/>
                </a:lnSpc>
                <a:spcBef>
                  <a:spcPts val="0"/>
                </a:spcBef>
                <a:spcAft>
                  <a:spcPts val="0"/>
                </a:spcAft>
                <a:buClr>
                  <a:schemeClr val="lt1"/>
                </a:buClr>
                <a:buSzPts val="1100"/>
                <a:buFont typeface="Montserrat"/>
                <a:buChar char="➢"/>
              </a:pPr>
              <a:r>
                <a:rPr lang="en" sz="1100" dirty="0">
                  <a:solidFill>
                    <a:schemeClr val="lt1"/>
                  </a:solidFill>
                  <a:latin typeface="Montserrat"/>
                  <a:ea typeface="Montserrat"/>
                  <a:cs typeface="Montserrat"/>
                  <a:sym typeface="Montserrat"/>
                </a:rPr>
                <a:t>Enables quick installation and relocation across departments</a:t>
              </a:r>
              <a:endParaRPr sz="1100" dirty="0">
                <a:solidFill>
                  <a:schemeClr val="lt1"/>
                </a:solidFill>
                <a:latin typeface="Montserrat"/>
                <a:ea typeface="Montserrat"/>
                <a:cs typeface="Montserrat"/>
                <a:sym typeface="Montserrat"/>
              </a:endParaRPr>
            </a:p>
            <a:p>
              <a:pPr marL="457200" lvl="0" indent="-298450" algn="l" rtl="0">
                <a:lnSpc>
                  <a:spcPct val="90000"/>
                </a:lnSpc>
                <a:spcBef>
                  <a:spcPts val="0"/>
                </a:spcBef>
                <a:spcAft>
                  <a:spcPts val="0"/>
                </a:spcAft>
                <a:buClr>
                  <a:schemeClr val="lt1"/>
                </a:buClr>
                <a:buSzPts val="1100"/>
                <a:buFont typeface="Montserrat"/>
                <a:buChar char="➢"/>
              </a:pPr>
              <a:r>
                <a:rPr lang="en" sz="1100" dirty="0">
                  <a:solidFill>
                    <a:schemeClr val="lt1"/>
                  </a:solidFill>
                  <a:latin typeface="Montserrat"/>
                  <a:ea typeface="Montserrat"/>
                  <a:cs typeface="Montserrat"/>
                  <a:sym typeface="Montserrat"/>
                </a:rPr>
                <a:t>Simplifies hospital digitization with one common platform</a:t>
              </a:r>
              <a:endParaRPr sz="1100" dirty="0">
                <a:solidFill>
                  <a:schemeClr val="lt1"/>
                </a:solidFill>
                <a:latin typeface="Montserrat"/>
                <a:ea typeface="Montserrat"/>
                <a:cs typeface="Montserrat"/>
                <a:sym typeface="Montserrat"/>
              </a:endParaRPr>
            </a:p>
            <a:p>
              <a:pPr marL="457200" lvl="0" indent="-298450" algn="l" rtl="0">
                <a:lnSpc>
                  <a:spcPct val="90000"/>
                </a:lnSpc>
                <a:spcBef>
                  <a:spcPts val="0"/>
                </a:spcBef>
                <a:spcAft>
                  <a:spcPts val="0"/>
                </a:spcAft>
                <a:buClr>
                  <a:schemeClr val="lt1"/>
                </a:buClr>
                <a:buSzPts val="1100"/>
                <a:buFont typeface="Montserrat"/>
                <a:buChar char="➢"/>
              </a:pPr>
              <a:r>
                <a:rPr lang="en" sz="1100" dirty="0">
                  <a:solidFill>
                    <a:schemeClr val="lt1"/>
                  </a:solidFill>
                  <a:latin typeface="Montserrat"/>
                  <a:ea typeface="Montserrat"/>
                  <a:cs typeface="Montserrat"/>
                  <a:sym typeface="Montserrat"/>
                </a:rPr>
                <a:t>Improves operational efficiency and patient care quality</a:t>
              </a:r>
              <a:endParaRPr sz="1100" dirty="0">
                <a:solidFill>
                  <a:schemeClr val="lt1"/>
                </a:solidFill>
                <a:latin typeface="Montserrat"/>
                <a:ea typeface="Montserrat"/>
                <a:cs typeface="Montserrat"/>
                <a:sym typeface="Montserrat"/>
              </a:endParaRPr>
            </a:p>
            <a:p>
              <a:pPr marL="457200" marR="0" lvl="0" indent="-298450" algn="l" rtl="0">
                <a:lnSpc>
                  <a:spcPct val="90000"/>
                </a:lnSpc>
                <a:spcBef>
                  <a:spcPts val="0"/>
                </a:spcBef>
                <a:spcAft>
                  <a:spcPts val="0"/>
                </a:spcAft>
                <a:buClr>
                  <a:schemeClr val="lt1"/>
                </a:buClr>
                <a:buSzPts val="1100"/>
                <a:buFont typeface="Montserrat"/>
                <a:buChar char="➢"/>
              </a:pPr>
              <a:endParaRPr sz="1100" dirty="0">
                <a:solidFill>
                  <a:schemeClr val="lt1"/>
                </a:solidFill>
                <a:latin typeface="Montserrat"/>
                <a:ea typeface="Montserrat"/>
                <a:cs typeface="Montserrat"/>
                <a:sym typeface="Montserrat"/>
              </a:endParaRPr>
            </a:p>
          </p:txBody>
        </p:sp>
      </p:grpSp>
      <p:sp>
        <p:nvSpPr>
          <p:cNvPr id="276" name="Google Shape;276;p34"/>
          <p:cNvSpPr txBox="1"/>
          <p:nvPr/>
        </p:nvSpPr>
        <p:spPr>
          <a:xfrm>
            <a:off x="564300" y="698575"/>
            <a:ext cx="332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Value Proposition of the Product</a:t>
            </a:r>
            <a:endParaRPr/>
          </a:p>
        </p:txBody>
      </p:sp>
      <p:sp>
        <p:nvSpPr>
          <p:cNvPr id="277" name="Google Shape;277;p34"/>
          <p:cNvSpPr txBox="1"/>
          <p:nvPr/>
        </p:nvSpPr>
        <p:spPr>
          <a:xfrm>
            <a:off x="5432500" y="698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Benefits/Impact</a:t>
            </a:r>
            <a:endParaRPr/>
          </a:p>
        </p:txBody>
      </p:sp>
      <p:grpSp>
        <p:nvGrpSpPr>
          <p:cNvPr id="278" name="Google Shape;278;p34"/>
          <p:cNvGrpSpPr/>
          <p:nvPr/>
        </p:nvGrpSpPr>
        <p:grpSpPr>
          <a:xfrm>
            <a:off x="564275" y="639750"/>
            <a:ext cx="3569996" cy="610404"/>
            <a:chOff x="564212" y="643036"/>
            <a:chExt cx="3248700" cy="610404"/>
          </a:xfrm>
        </p:grpSpPr>
        <p:sp>
          <p:nvSpPr>
            <p:cNvPr id="279" name="Google Shape;279;p34"/>
            <p:cNvSpPr/>
            <p:nvPr/>
          </p:nvSpPr>
          <p:spPr>
            <a:xfrm>
              <a:off x="564212" y="643036"/>
              <a:ext cx="3248700" cy="400200"/>
            </a:xfrm>
            <a:prstGeom prst="roundRect">
              <a:avLst>
                <a:gd name="adj" fmla="val 0"/>
              </a:avLst>
            </a:prstGeom>
            <a:solidFill>
              <a:srgbClr val="C9F2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Montserrat"/>
                  <a:ea typeface="Montserrat"/>
                  <a:cs typeface="Montserrat"/>
                  <a:sym typeface="Montserrat"/>
                </a:rPr>
                <a:t>Value Proposition of the Product</a:t>
              </a:r>
              <a:endParaRPr sz="1700">
                <a:latin typeface="Montserrat"/>
                <a:ea typeface="Montserrat"/>
                <a:cs typeface="Montserrat"/>
                <a:sym typeface="Montserrat"/>
              </a:endParaRPr>
            </a:p>
          </p:txBody>
        </p:sp>
        <p:sp>
          <p:nvSpPr>
            <p:cNvPr id="280" name="Google Shape;280;p34"/>
            <p:cNvSpPr/>
            <p:nvPr/>
          </p:nvSpPr>
          <p:spPr>
            <a:xfrm rot="10800000">
              <a:off x="1936263" y="1040739"/>
              <a:ext cx="997200" cy="212700"/>
            </a:xfrm>
            <a:prstGeom prst="rtTriangle">
              <a:avLst/>
            </a:prstGeom>
            <a:solidFill>
              <a:srgbClr val="C9F2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
        <p:nvSpPr>
          <p:cNvPr id="281" name="Google Shape;281;p34"/>
          <p:cNvSpPr/>
          <p:nvPr/>
        </p:nvSpPr>
        <p:spPr>
          <a:xfrm>
            <a:off x="4993525" y="698575"/>
            <a:ext cx="3110100" cy="400200"/>
          </a:xfrm>
          <a:prstGeom prst="roundRect">
            <a:avLst>
              <a:gd name="adj" fmla="val 0"/>
            </a:avLst>
          </a:prstGeom>
          <a:solidFill>
            <a:srgbClr val="C9F2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Montserrat"/>
                <a:ea typeface="Montserrat"/>
                <a:cs typeface="Montserrat"/>
                <a:sym typeface="Montserrat"/>
              </a:rPr>
              <a:t>Benefits/Impact</a:t>
            </a:r>
            <a:endParaRPr sz="2000">
              <a:latin typeface="Montserrat"/>
              <a:ea typeface="Montserrat"/>
              <a:cs typeface="Montserrat"/>
              <a:sym typeface="Montserrat"/>
            </a:endParaRPr>
          </a:p>
        </p:txBody>
      </p:sp>
      <p:sp>
        <p:nvSpPr>
          <p:cNvPr id="282" name="Google Shape;282;p34"/>
          <p:cNvSpPr/>
          <p:nvPr/>
        </p:nvSpPr>
        <p:spPr>
          <a:xfrm rot="10800000">
            <a:off x="6601550" y="1098777"/>
            <a:ext cx="997200" cy="212700"/>
          </a:xfrm>
          <a:prstGeom prst="rtTriangle">
            <a:avLst/>
          </a:prstGeom>
          <a:solidFill>
            <a:srgbClr val="C9F2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284" name="Google Shape;284;p34"/>
          <p:cNvPicPr preferRelativeResize="0"/>
          <p:nvPr/>
        </p:nvPicPr>
        <p:blipFill>
          <a:blip r:embed="rId5">
            <a:alphaModFix/>
          </a:blip>
          <a:stretch>
            <a:fillRect/>
          </a:stretch>
        </p:blipFill>
        <p:spPr>
          <a:xfrm rot="795652">
            <a:off x="6981958" y="2846087"/>
            <a:ext cx="693188" cy="1302498"/>
          </a:xfrm>
          <a:prstGeom prst="rect">
            <a:avLst/>
          </a:prstGeom>
          <a:noFill/>
          <a:ln w="38100" cap="flat" cmpd="sng">
            <a:solidFill>
              <a:schemeClr val="lt1"/>
            </a:solidFill>
            <a:prstDash val="solid"/>
            <a:round/>
            <a:headEnd type="none" w="sm" len="sm"/>
            <a:tailEnd type="none" w="sm" len="sm"/>
          </a:ln>
        </p:spPr>
      </p:pic>
      <p:pic>
        <p:nvPicPr>
          <p:cNvPr id="285" name="Google Shape;285;p34"/>
          <p:cNvPicPr preferRelativeResize="0"/>
          <p:nvPr/>
        </p:nvPicPr>
        <p:blipFill>
          <a:blip r:embed="rId6">
            <a:alphaModFix/>
          </a:blip>
          <a:stretch>
            <a:fillRect/>
          </a:stretch>
        </p:blipFill>
        <p:spPr>
          <a:xfrm rot="1387321">
            <a:off x="7573416" y="3007823"/>
            <a:ext cx="1106443" cy="1852205"/>
          </a:xfrm>
          <a:prstGeom prst="rect">
            <a:avLst/>
          </a:prstGeom>
          <a:noFill/>
          <a:ln w="38100" cap="flat" cmpd="sng">
            <a:solidFill>
              <a:schemeClr val="lt1"/>
            </a:solidFill>
            <a:prstDash val="solid"/>
            <a:round/>
            <a:headEnd type="none" w="sm" len="sm"/>
            <a:tailEnd type="none" w="sm" len="sm"/>
          </a:ln>
        </p:spPr>
      </p:pic>
      <p:pic>
        <p:nvPicPr>
          <p:cNvPr id="286" name="Google Shape;286;p34"/>
          <p:cNvPicPr preferRelativeResize="0"/>
          <p:nvPr/>
        </p:nvPicPr>
        <p:blipFill>
          <a:blip r:embed="rId7">
            <a:alphaModFix/>
          </a:blip>
          <a:stretch>
            <a:fillRect/>
          </a:stretch>
        </p:blipFill>
        <p:spPr>
          <a:xfrm rot="633025">
            <a:off x="1415188" y="3081212"/>
            <a:ext cx="994660" cy="1660523"/>
          </a:xfrm>
          <a:prstGeom prst="rect">
            <a:avLst/>
          </a:prstGeom>
          <a:noFill/>
          <a:ln w="38100" cap="flat" cmpd="sng">
            <a:solidFill>
              <a:schemeClr val="lt1"/>
            </a:solidFill>
            <a:prstDash val="solid"/>
            <a:round/>
            <a:headEnd type="none" w="sm" len="sm"/>
            <a:tailEnd type="none" w="sm" len="sm"/>
          </a:ln>
        </p:spPr>
      </p:pic>
      <p:pic>
        <p:nvPicPr>
          <p:cNvPr id="287" name="Google Shape;287;p34"/>
          <p:cNvPicPr preferRelativeResize="0"/>
          <p:nvPr/>
        </p:nvPicPr>
        <p:blipFill>
          <a:blip r:embed="rId8">
            <a:alphaModFix/>
          </a:blip>
          <a:stretch>
            <a:fillRect/>
          </a:stretch>
        </p:blipFill>
        <p:spPr>
          <a:xfrm rot="-1542292">
            <a:off x="377585" y="2872788"/>
            <a:ext cx="997201" cy="1714952"/>
          </a:xfrm>
          <a:prstGeom prst="rect">
            <a:avLst/>
          </a:prstGeom>
          <a:noFill/>
          <a:ln w="38100" cap="flat" cmpd="sng">
            <a:solidFill>
              <a:schemeClr val="lt1"/>
            </a:solidFill>
            <a:prstDash val="solid"/>
            <a:round/>
            <a:headEnd type="none" w="sm" len="sm"/>
            <a:tailEnd type="none" w="sm" len="sm"/>
          </a:ln>
        </p:spPr>
      </p:pic>
      <p:pic>
        <p:nvPicPr>
          <p:cNvPr id="288" name="Google Shape;288;p34"/>
          <p:cNvPicPr preferRelativeResize="0"/>
          <p:nvPr/>
        </p:nvPicPr>
        <p:blipFill>
          <a:blip r:embed="rId9">
            <a:alphaModFix/>
          </a:blip>
          <a:stretch>
            <a:fillRect/>
          </a:stretch>
        </p:blipFill>
        <p:spPr>
          <a:xfrm rot="20390957">
            <a:off x="6310530" y="3191065"/>
            <a:ext cx="843937" cy="1680807"/>
          </a:xfrm>
          <a:prstGeom prst="rect">
            <a:avLst/>
          </a:prstGeom>
          <a:noFill/>
          <a:ln w="38100" cap="flat" cmpd="sng">
            <a:solidFill>
              <a:schemeClr val="lt1"/>
            </a:solidFill>
            <a:prstDash val="solid"/>
            <a:round/>
            <a:headEnd type="none" w="sm" len="sm"/>
            <a:tailEnd type="none" w="sm" len="sm"/>
          </a:ln>
        </p:spPr>
      </p:pic>
      <p:pic>
        <p:nvPicPr>
          <p:cNvPr id="2" name="WhatsApp Video 2026-01-29 at 11.02.31 AM">
            <a:hlinkClick r:id="" action="ppaction://media"/>
            <a:extLst>
              <a:ext uri="{FF2B5EF4-FFF2-40B4-BE49-F238E27FC236}">
                <a16:creationId xmlns:a16="http://schemas.microsoft.com/office/drawing/2014/main" id="{CD737AE3-259D-A1AC-1A99-D69FAC0E00F2}"/>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522334" y="2883400"/>
            <a:ext cx="3553089" cy="2028586"/>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sp>
        <p:nvSpPr>
          <p:cNvPr id="12" name="TextBox 11">
            <a:extLst>
              <a:ext uri="{FF2B5EF4-FFF2-40B4-BE49-F238E27FC236}">
                <a16:creationId xmlns:a16="http://schemas.microsoft.com/office/drawing/2014/main" id="{4D1D39F5-087C-A5B6-1D73-B89F93331791}"/>
              </a:ext>
            </a:extLst>
          </p:cNvPr>
          <p:cNvSpPr txBox="1"/>
          <p:nvPr/>
        </p:nvSpPr>
        <p:spPr>
          <a:xfrm>
            <a:off x="2568264" y="3446098"/>
            <a:ext cx="3520123" cy="646331"/>
          </a:xfrm>
          <a:prstGeom prst="rect">
            <a:avLst/>
          </a:prstGeom>
          <a:noFill/>
        </p:spPr>
        <p:txBody>
          <a:bodyPr wrap="square" rtlCol="0">
            <a:spAutoFit/>
          </a:bodyPr>
          <a:lstStyle/>
          <a:p>
            <a:r>
              <a:rPr lang="en-US" sz="3600" dirty="0">
                <a:solidFill>
                  <a:schemeClr val="bg1"/>
                </a:solidFill>
              </a:rPr>
              <a:t>Click The Video</a:t>
            </a:r>
            <a:endParaRPr lang="en-IN" sz="3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cxnSp>
        <p:nvCxnSpPr>
          <p:cNvPr id="293" name="Google Shape;293;p35"/>
          <p:cNvCxnSpPr/>
          <p:nvPr/>
        </p:nvCxnSpPr>
        <p:spPr>
          <a:xfrm>
            <a:off x="3889316" y="1098787"/>
            <a:ext cx="1042988" cy="0"/>
          </a:xfrm>
          <a:prstGeom prst="straightConnector1">
            <a:avLst/>
          </a:prstGeom>
          <a:noFill/>
          <a:ln w="25400" cap="flat" cmpd="sng">
            <a:solidFill>
              <a:srgbClr val="F2F2F2"/>
            </a:solidFill>
            <a:prstDash val="solid"/>
            <a:miter lim="800000"/>
            <a:headEnd type="none" w="sm" len="sm"/>
            <a:tailEnd type="none" w="sm" len="sm"/>
          </a:ln>
        </p:spPr>
      </p:cxnSp>
      <p:sp>
        <p:nvSpPr>
          <p:cNvPr id="294" name="Google Shape;294;p35"/>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295" name="Google Shape;295;p35"/>
          <p:cNvSpPr txBox="1"/>
          <p:nvPr/>
        </p:nvSpPr>
        <p:spPr>
          <a:xfrm>
            <a:off x="145411" y="97002"/>
            <a:ext cx="8853300" cy="5124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3600" b="1" i="0" u="none" strike="noStrike" cap="none">
                <a:solidFill>
                  <a:srgbClr val="545454"/>
                </a:solidFill>
                <a:latin typeface="Montserrat"/>
                <a:ea typeface="Montserrat"/>
                <a:cs typeface="Montserrat"/>
                <a:sym typeface="Montserrat"/>
              </a:rPr>
              <a:t>Market &amp; Opportunity</a:t>
            </a:r>
            <a:endParaRPr sz="3600" b="1" i="0" u="none" strike="noStrike" cap="none">
              <a:solidFill>
                <a:schemeClr val="accent1"/>
              </a:solidFill>
              <a:latin typeface="Montserrat"/>
              <a:ea typeface="Montserrat"/>
              <a:cs typeface="Montserrat"/>
              <a:sym typeface="Montserrat"/>
            </a:endParaRPr>
          </a:p>
        </p:txBody>
      </p:sp>
      <p:grpSp>
        <p:nvGrpSpPr>
          <p:cNvPr id="296" name="Google Shape;296;p35"/>
          <p:cNvGrpSpPr/>
          <p:nvPr/>
        </p:nvGrpSpPr>
        <p:grpSpPr>
          <a:xfrm>
            <a:off x="145400" y="609400"/>
            <a:ext cx="8698625" cy="4382702"/>
            <a:chOff x="-597948" y="-798738"/>
            <a:chExt cx="11598167" cy="5843602"/>
          </a:xfrm>
        </p:grpSpPr>
        <p:sp>
          <p:nvSpPr>
            <p:cNvPr id="297" name="Google Shape;297;p35"/>
            <p:cNvSpPr/>
            <p:nvPr/>
          </p:nvSpPr>
          <p:spPr>
            <a:xfrm>
              <a:off x="-597948" y="-718138"/>
              <a:ext cx="5696100" cy="2303100"/>
            </a:xfrm>
            <a:prstGeom prst="rect">
              <a:avLst/>
            </a:prstGeom>
            <a:solidFill>
              <a:srgbClr val="7F7F7F"/>
            </a:solidFill>
            <a:ln w="12700" cap="flat" cmpd="sng">
              <a:solidFill>
                <a:srgbClr val="FFFFF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 sz="1100" b="1">
                  <a:solidFill>
                    <a:schemeClr val="lt1"/>
                  </a:solidFill>
                  <a:latin typeface="Montserrat"/>
                  <a:ea typeface="Montserrat"/>
                  <a:cs typeface="Montserrat"/>
                  <a:sym typeface="Montserrat"/>
                </a:rPr>
                <a:t>TAM (Total Addressable Market)</a:t>
              </a:r>
              <a:endParaRPr sz="1100" b="1">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sz="1100" b="1">
                  <a:solidFill>
                    <a:schemeClr val="lt1"/>
                  </a:solidFill>
                  <a:latin typeface="Montserrat"/>
                  <a:ea typeface="Montserrat"/>
                  <a:cs typeface="Montserrat"/>
                  <a:sym typeface="Montserrat"/>
                </a:rPr>
                <a:t>Definition</a:t>
              </a:r>
              <a:r>
                <a:rPr lang="en" sz="1100">
                  <a:solidFill>
                    <a:schemeClr val="lt1"/>
                  </a:solidFill>
                  <a:latin typeface="Montserrat"/>
                  <a:ea typeface="Montserrat"/>
                  <a:cs typeface="Montserrat"/>
                  <a:sym typeface="Montserrat"/>
                </a:rPr>
                <a:t>: All monitored beds (ICU, OT, HDU, step-down) across India requiring vitals connectivity.</a:t>
              </a:r>
              <a:endParaRPr sz="11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sz="1100" b="1">
                  <a:solidFill>
                    <a:schemeClr val="lt1"/>
                  </a:solidFill>
                  <a:latin typeface="Montserrat"/>
                  <a:ea typeface="Montserrat"/>
                  <a:cs typeface="Montserrat"/>
                  <a:sym typeface="Montserrat"/>
                </a:rPr>
                <a:t>Scale:</a:t>
              </a:r>
              <a:r>
                <a:rPr lang="en" sz="1100">
                  <a:solidFill>
                    <a:schemeClr val="lt1"/>
                  </a:solidFill>
                  <a:latin typeface="Montserrat"/>
                  <a:ea typeface="Montserrat"/>
                  <a:cs typeface="Montserrat"/>
                  <a:sym typeface="Montserrat"/>
                </a:rPr>
                <a:t> ~390,000 beds across 54,000 hospitals in India.</a:t>
              </a:r>
              <a:endParaRPr sz="11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sz="1100" b="1">
                  <a:solidFill>
                    <a:schemeClr val="lt1"/>
                  </a:solidFill>
                  <a:latin typeface="Montserrat"/>
                  <a:ea typeface="Montserrat"/>
                  <a:cs typeface="Montserrat"/>
                  <a:sym typeface="Montserrat"/>
                </a:rPr>
                <a:t>Market Potential</a:t>
              </a:r>
              <a:r>
                <a:rPr lang="en" sz="1100">
                  <a:solidFill>
                    <a:schemeClr val="lt1"/>
                  </a:solidFill>
                  <a:latin typeface="Montserrat"/>
                  <a:ea typeface="Montserrat"/>
                  <a:cs typeface="Montserrat"/>
                  <a:sym typeface="Montserrat"/>
                </a:rPr>
                <a:t>: Entire Indian hospital ecosystem needing real-time EHR integration, device connectivity, and centralized AMC monitoring.</a:t>
              </a:r>
              <a:endParaRPr sz="11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Clr>
                  <a:schemeClr val="lt1"/>
                </a:buClr>
                <a:buSzPts val="1800"/>
                <a:buFont typeface="Montserrat"/>
                <a:buNone/>
              </a:pPr>
              <a:r>
                <a:rPr lang="en" sz="1100" b="1">
                  <a:solidFill>
                    <a:schemeClr val="lt1"/>
                  </a:solidFill>
                  <a:latin typeface="Montserrat"/>
                  <a:ea typeface="Montserrat"/>
                  <a:cs typeface="Montserrat"/>
                  <a:sym typeface="Montserrat"/>
                </a:rPr>
                <a:t>Value Opportunity:</a:t>
              </a:r>
              <a:r>
                <a:rPr lang="en" sz="1100">
                  <a:solidFill>
                    <a:schemeClr val="lt1"/>
                  </a:solidFill>
                  <a:latin typeface="Montserrat"/>
                  <a:ea typeface="Montserrat"/>
                  <a:cs typeface="Montserrat"/>
                  <a:sym typeface="Montserrat"/>
                </a:rPr>
                <a:t>  ₹14,000–20,000 crore (5–7% of global IoMT connectivity market).</a:t>
              </a:r>
              <a:endParaRPr sz="400"/>
            </a:p>
          </p:txBody>
        </p:sp>
        <p:sp>
          <p:nvSpPr>
            <p:cNvPr id="298" name="Google Shape;298;p35"/>
            <p:cNvSpPr/>
            <p:nvPr/>
          </p:nvSpPr>
          <p:spPr>
            <a:xfrm>
              <a:off x="5304118" y="-718138"/>
              <a:ext cx="5696100" cy="22224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 name="Google Shape;299;p35"/>
            <p:cNvSpPr txBox="1"/>
            <p:nvPr/>
          </p:nvSpPr>
          <p:spPr>
            <a:xfrm>
              <a:off x="5304185" y="-798738"/>
              <a:ext cx="5575200" cy="23031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Montserrat"/>
                <a:buNone/>
              </a:pPr>
              <a:r>
                <a:rPr lang="en" sz="1100" b="1">
                  <a:solidFill>
                    <a:schemeClr val="lt1"/>
                  </a:solidFill>
                  <a:latin typeface="Montserrat"/>
                  <a:ea typeface="Montserrat"/>
                  <a:cs typeface="Montserrat"/>
                  <a:sym typeface="Montserrat"/>
                </a:rPr>
                <a:t>SAM (Serviceable Available Market)</a:t>
              </a:r>
              <a:endParaRPr sz="1100" b="1">
                <a:solidFill>
                  <a:schemeClr val="lt1"/>
                </a:solidFill>
                <a:latin typeface="Montserrat"/>
                <a:ea typeface="Montserrat"/>
                <a:cs typeface="Montserrat"/>
                <a:sym typeface="Montserrat"/>
              </a:endParaRPr>
            </a:p>
            <a:p>
              <a:pPr marL="0" marR="0" lvl="0" indent="0" algn="l" rtl="0">
                <a:lnSpc>
                  <a:spcPct val="90000"/>
                </a:lnSpc>
                <a:spcBef>
                  <a:spcPts val="0"/>
                </a:spcBef>
                <a:spcAft>
                  <a:spcPts val="0"/>
                </a:spcAft>
                <a:buClr>
                  <a:schemeClr val="lt1"/>
                </a:buClr>
                <a:buSzPts val="1800"/>
                <a:buFont typeface="Montserrat"/>
                <a:buNone/>
              </a:pPr>
              <a:r>
                <a:rPr lang="en" sz="1100" b="1">
                  <a:solidFill>
                    <a:schemeClr val="lt1"/>
                  </a:solidFill>
                  <a:latin typeface="Montserrat"/>
                  <a:ea typeface="Montserrat"/>
                  <a:cs typeface="Montserrat"/>
                  <a:sym typeface="Montserrat"/>
                </a:rPr>
                <a:t>Definition:</a:t>
              </a:r>
              <a:r>
                <a:rPr lang="en" sz="1100">
                  <a:solidFill>
                    <a:schemeClr val="lt1"/>
                  </a:solidFill>
                  <a:latin typeface="Montserrat"/>
                  <a:ea typeface="Montserrat"/>
                  <a:cs typeface="Montserrat"/>
                  <a:sym typeface="Montserrat"/>
                </a:rPr>
                <a:t> Digitization-ready hospitals (have HIS, Wi-Fi, IT infrastructure) with monitored ICU/OT beds.</a:t>
              </a:r>
              <a:endParaRPr sz="1100">
                <a:solidFill>
                  <a:schemeClr val="lt1"/>
                </a:solidFill>
                <a:latin typeface="Montserrat"/>
                <a:ea typeface="Montserrat"/>
                <a:cs typeface="Montserrat"/>
                <a:sym typeface="Montserrat"/>
              </a:endParaRPr>
            </a:p>
            <a:p>
              <a:pPr marL="0" marR="0" lvl="0" indent="0" algn="l" rtl="0">
                <a:lnSpc>
                  <a:spcPct val="90000"/>
                </a:lnSpc>
                <a:spcBef>
                  <a:spcPts val="0"/>
                </a:spcBef>
                <a:spcAft>
                  <a:spcPts val="0"/>
                </a:spcAft>
                <a:buClr>
                  <a:schemeClr val="lt1"/>
                </a:buClr>
                <a:buSzPts val="1800"/>
                <a:buFont typeface="Montserrat"/>
                <a:buNone/>
              </a:pPr>
              <a:r>
                <a:rPr lang="en" sz="1100" b="1">
                  <a:solidFill>
                    <a:schemeClr val="lt1"/>
                  </a:solidFill>
                  <a:latin typeface="Montserrat"/>
                  <a:ea typeface="Montserrat"/>
                  <a:cs typeface="Montserrat"/>
                  <a:sym typeface="Montserrat"/>
                </a:rPr>
                <a:t>Scale:</a:t>
              </a:r>
              <a:r>
                <a:rPr lang="en" sz="1100">
                  <a:solidFill>
                    <a:schemeClr val="lt1"/>
                  </a:solidFill>
                  <a:latin typeface="Montserrat"/>
                  <a:ea typeface="Montserrat"/>
                  <a:cs typeface="Montserrat"/>
                  <a:sym typeface="Montserrat"/>
                </a:rPr>
                <a:t> ~260,000 beds across ~5,000+ hospitals (Tier-1 corporate + Tier-2 multispecialty + teaching hospitals).</a:t>
              </a:r>
              <a:endParaRPr sz="1100">
                <a:solidFill>
                  <a:schemeClr val="lt1"/>
                </a:solidFill>
                <a:latin typeface="Montserrat"/>
                <a:ea typeface="Montserrat"/>
                <a:cs typeface="Montserrat"/>
                <a:sym typeface="Montserrat"/>
              </a:endParaRPr>
            </a:p>
            <a:p>
              <a:pPr marL="0" marR="0" lvl="0" indent="0" algn="l" rtl="0">
                <a:lnSpc>
                  <a:spcPct val="90000"/>
                </a:lnSpc>
                <a:spcBef>
                  <a:spcPts val="0"/>
                </a:spcBef>
                <a:spcAft>
                  <a:spcPts val="0"/>
                </a:spcAft>
                <a:buClr>
                  <a:schemeClr val="lt1"/>
                </a:buClr>
                <a:buSzPts val="1800"/>
                <a:buFont typeface="Montserrat"/>
                <a:buNone/>
              </a:pPr>
              <a:r>
                <a:rPr lang="en" sz="1100" b="1">
                  <a:solidFill>
                    <a:schemeClr val="lt1"/>
                  </a:solidFill>
                  <a:latin typeface="Montserrat"/>
                  <a:ea typeface="Montserrat"/>
                  <a:cs typeface="Montserrat"/>
                  <a:sym typeface="Montserrat"/>
                </a:rPr>
                <a:t>Focus:</a:t>
              </a:r>
              <a:r>
                <a:rPr lang="en" sz="1100">
                  <a:solidFill>
                    <a:schemeClr val="lt1"/>
                  </a:solidFill>
                  <a:latin typeface="Montserrat"/>
                  <a:ea typeface="Montserrat"/>
                  <a:cs typeface="Montserrat"/>
                  <a:sym typeface="Montserrat"/>
                </a:rPr>
                <a:t> Hospitals with budget and readiness for digital health adoption; legacy devices needing EHR bridge.</a:t>
              </a:r>
              <a:endParaRPr sz="1100">
                <a:solidFill>
                  <a:schemeClr val="lt1"/>
                </a:solidFill>
                <a:latin typeface="Montserrat"/>
                <a:ea typeface="Montserrat"/>
                <a:cs typeface="Montserrat"/>
                <a:sym typeface="Montserrat"/>
              </a:endParaRPr>
            </a:p>
            <a:p>
              <a:pPr marL="0" marR="0" lvl="0" indent="0" algn="l" rtl="0">
                <a:lnSpc>
                  <a:spcPct val="90000"/>
                </a:lnSpc>
                <a:spcBef>
                  <a:spcPts val="0"/>
                </a:spcBef>
                <a:spcAft>
                  <a:spcPts val="0"/>
                </a:spcAft>
                <a:buClr>
                  <a:schemeClr val="lt1"/>
                </a:buClr>
                <a:buSzPts val="1800"/>
                <a:buFont typeface="Montserrat"/>
                <a:buNone/>
              </a:pPr>
              <a:r>
                <a:rPr lang="en" sz="1100" b="1">
                  <a:solidFill>
                    <a:schemeClr val="lt1"/>
                  </a:solidFill>
                  <a:latin typeface="Montserrat"/>
                  <a:ea typeface="Montserrat"/>
                  <a:cs typeface="Montserrat"/>
                  <a:sym typeface="Montserrat"/>
                </a:rPr>
                <a:t>Value Opportunity</a:t>
              </a:r>
              <a:r>
                <a:rPr lang="en" sz="1100">
                  <a:solidFill>
                    <a:schemeClr val="lt1"/>
                  </a:solidFill>
                  <a:latin typeface="Montserrat"/>
                  <a:ea typeface="Montserrat"/>
                  <a:cs typeface="Montserrat"/>
                  <a:sym typeface="Montserrat"/>
                </a:rPr>
                <a:t>: ₹1,500–4,000 crore over 5–7 years (hardware + SaaS license model).</a:t>
              </a:r>
              <a:endParaRPr sz="400"/>
            </a:p>
          </p:txBody>
        </p:sp>
        <p:sp>
          <p:nvSpPr>
            <p:cNvPr id="300" name="Google Shape;300;p35"/>
            <p:cNvSpPr/>
            <p:nvPr/>
          </p:nvSpPr>
          <p:spPr>
            <a:xfrm>
              <a:off x="-95965" y="1604157"/>
              <a:ext cx="10594200" cy="3440700"/>
            </a:xfrm>
            <a:prstGeom prst="rect">
              <a:avLst/>
            </a:prstGeom>
            <a:solidFill>
              <a:srgbClr val="F0403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1" name="Google Shape;301;p35"/>
            <p:cNvSpPr txBox="1"/>
            <p:nvPr/>
          </p:nvSpPr>
          <p:spPr>
            <a:xfrm>
              <a:off x="-15" y="1917665"/>
              <a:ext cx="10594200" cy="31272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600"/>
                </a:spcBef>
                <a:spcAft>
                  <a:spcPts val="0"/>
                </a:spcAft>
                <a:buClr>
                  <a:schemeClr val="lt1"/>
                </a:buClr>
                <a:buSzPts val="1800"/>
                <a:buFont typeface="Montserrat"/>
                <a:buNone/>
              </a:pPr>
              <a:endParaRPr sz="1100"/>
            </a:p>
          </p:txBody>
        </p:sp>
      </p:grpSp>
      <p:pic>
        <p:nvPicPr>
          <p:cNvPr id="302" name="Google Shape;302;p35"/>
          <p:cNvPicPr preferRelativeResize="0"/>
          <p:nvPr/>
        </p:nvPicPr>
        <p:blipFill rotWithShape="1">
          <a:blip r:embed="rId3">
            <a:alphaModFix/>
          </a:blip>
          <a:srcRect l="534" t="78764" r="544" b="3887"/>
          <a:stretch/>
        </p:blipFill>
        <p:spPr>
          <a:xfrm>
            <a:off x="1037175" y="3840988"/>
            <a:ext cx="3688274" cy="892301"/>
          </a:xfrm>
          <a:prstGeom prst="rect">
            <a:avLst/>
          </a:prstGeom>
          <a:noFill/>
          <a:ln>
            <a:noFill/>
          </a:ln>
        </p:spPr>
      </p:pic>
      <p:pic>
        <p:nvPicPr>
          <p:cNvPr id="303" name="Google Shape;303;p35"/>
          <p:cNvPicPr preferRelativeResize="0"/>
          <p:nvPr/>
        </p:nvPicPr>
        <p:blipFill rotWithShape="1">
          <a:blip r:embed="rId3">
            <a:alphaModFix/>
          </a:blip>
          <a:srcRect t="3606" b="45809"/>
          <a:stretch/>
        </p:blipFill>
        <p:spPr>
          <a:xfrm>
            <a:off x="1037175" y="2838675"/>
            <a:ext cx="3688274" cy="1246500"/>
          </a:xfrm>
          <a:prstGeom prst="rect">
            <a:avLst/>
          </a:prstGeom>
          <a:noFill/>
          <a:ln w="9525" cap="flat" cmpd="sng">
            <a:solidFill>
              <a:schemeClr val="lt1"/>
            </a:solidFill>
            <a:prstDash val="solid"/>
            <a:round/>
            <a:headEnd type="none" w="sm" len="sm"/>
            <a:tailEnd type="none" w="sm" len="sm"/>
          </a:ln>
        </p:spPr>
      </p:pic>
      <p:pic>
        <p:nvPicPr>
          <p:cNvPr id="304" name="Google Shape;304;p35"/>
          <p:cNvPicPr preferRelativeResize="0"/>
          <p:nvPr/>
        </p:nvPicPr>
        <p:blipFill rotWithShape="1">
          <a:blip r:embed="rId3">
            <a:alphaModFix/>
          </a:blip>
          <a:srcRect b="92803"/>
          <a:stretch/>
        </p:blipFill>
        <p:spPr>
          <a:xfrm>
            <a:off x="1037175" y="2518800"/>
            <a:ext cx="3688274" cy="370176"/>
          </a:xfrm>
          <a:prstGeom prst="rect">
            <a:avLst/>
          </a:prstGeom>
          <a:noFill/>
          <a:ln w="9525" cap="flat" cmpd="sng">
            <a:solidFill>
              <a:schemeClr val="lt1"/>
            </a:solidFill>
            <a:prstDash val="solid"/>
            <a:round/>
            <a:headEnd type="none" w="sm" len="sm"/>
            <a:tailEnd type="none" w="sm" len="sm"/>
          </a:ln>
        </p:spPr>
      </p:pic>
      <p:pic>
        <p:nvPicPr>
          <p:cNvPr id="305" name="Google Shape;305;p35"/>
          <p:cNvPicPr preferRelativeResize="0"/>
          <p:nvPr/>
        </p:nvPicPr>
        <p:blipFill rotWithShape="1">
          <a:blip r:embed="rId4">
            <a:alphaModFix/>
          </a:blip>
          <a:srcRect l="6914" t="11087" r="7189"/>
          <a:stretch/>
        </p:blipFill>
        <p:spPr>
          <a:xfrm>
            <a:off x="4932300" y="2518800"/>
            <a:ext cx="3358175" cy="2157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cxnSp>
        <p:nvCxnSpPr>
          <p:cNvPr id="310" name="Google Shape;310;p36"/>
          <p:cNvCxnSpPr/>
          <p:nvPr/>
        </p:nvCxnSpPr>
        <p:spPr>
          <a:xfrm>
            <a:off x="3889316" y="1098787"/>
            <a:ext cx="1042988" cy="0"/>
          </a:xfrm>
          <a:prstGeom prst="straightConnector1">
            <a:avLst/>
          </a:prstGeom>
          <a:noFill/>
          <a:ln w="25400" cap="flat" cmpd="sng">
            <a:solidFill>
              <a:srgbClr val="F2F2F2"/>
            </a:solidFill>
            <a:prstDash val="solid"/>
            <a:miter lim="800000"/>
            <a:headEnd type="none" w="sm" len="sm"/>
            <a:tailEnd type="none" w="sm" len="sm"/>
          </a:ln>
        </p:spPr>
      </p:cxnSp>
      <p:sp>
        <p:nvSpPr>
          <p:cNvPr id="311" name="Google Shape;311;p36"/>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312" name="Google Shape;312;p36"/>
          <p:cNvSpPr txBox="1"/>
          <p:nvPr/>
        </p:nvSpPr>
        <p:spPr>
          <a:xfrm>
            <a:off x="564306" y="4477"/>
            <a:ext cx="8015400" cy="5124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3600" b="1" i="0" u="none" strike="noStrike" cap="none">
                <a:solidFill>
                  <a:srgbClr val="545454"/>
                </a:solidFill>
                <a:latin typeface="Montserrat"/>
                <a:ea typeface="Montserrat"/>
                <a:cs typeface="Montserrat"/>
                <a:sym typeface="Montserrat"/>
              </a:rPr>
              <a:t>The Technology/Innovation</a:t>
            </a:r>
            <a:endParaRPr sz="3600" b="1" i="0" u="none" strike="noStrike" cap="none">
              <a:solidFill>
                <a:schemeClr val="accent1"/>
              </a:solidFill>
              <a:latin typeface="Montserrat"/>
              <a:ea typeface="Montserrat"/>
              <a:cs typeface="Montserrat"/>
              <a:sym typeface="Montserrat"/>
            </a:endParaRPr>
          </a:p>
        </p:txBody>
      </p:sp>
      <p:grpSp>
        <p:nvGrpSpPr>
          <p:cNvPr id="313" name="Google Shape;313;p36"/>
          <p:cNvGrpSpPr/>
          <p:nvPr/>
        </p:nvGrpSpPr>
        <p:grpSpPr>
          <a:xfrm>
            <a:off x="206375" y="584625"/>
            <a:ext cx="8810700" cy="4213650"/>
            <a:chOff x="-516648" y="-831771"/>
            <a:chExt cx="11747600" cy="5618200"/>
          </a:xfrm>
        </p:grpSpPr>
        <p:sp>
          <p:nvSpPr>
            <p:cNvPr id="314" name="Google Shape;314;p36"/>
            <p:cNvSpPr/>
            <p:nvPr/>
          </p:nvSpPr>
          <p:spPr>
            <a:xfrm>
              <a:off x="-516648" y="-407171"/>
              <a:ext cx="4910700" cy="23031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5" name="Google Shape;315;p36"/>
            <p:cNvSpPr txBox="1"/>
            <p:nvPr/>
          </p:nvSpPr>
          <p:spPr>
            <a:xfrm>
              <a:off x="-386848" y="-407171"/>
              <a:ext cx="4623900" cy="23031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600"/>
                </a:spcBef>
                <a:spcAft>
                  <a:spcPts val="0"/>
                </a:spcAft>
                <a:buClr>
                  <a:schemeClr val="lt1"/>
                </a:buClr>
                <a:buSzPts val="1800"/>
                <a:buFont typeface="Montserrat"/>
                <a:buNone/>
              </a:pPr>
              <a:r>
                <a:rPr lang="en">
                  <a:solidFill>
                    <a:schemeClr val="lt1"/>
                  </a:solidFill>
                  <a:latin typeface="Montserrat"/>
                  <a:ea typeface="Montserrat"/>
                  <a:cs typeface="Montserrat"/>
                  <a:sym typeface="Montserrat"/>
                </a:rPr>
                <a:t>Functional prototype validated through simulations and software models. Core features like data acquisition, cloud integration, and AI alerts are tested in a controlled environment, with hardware integration planned as the next phase.</a:t>
              </a:r>
              <a:endParaRPr sz="700"/>
            </a:p>
          </p:txBody>
        </p:sp>
        <p:sp>
          <p:nvSpPr>
            <p:cNvPr id="316" name="Google Shape;316;p36"/>
            <p:cNvSpPr/>
            <p:nvPr/>
          </p:nvSpPr>
          <p:spPr>
            <a:xfrm>
              <a:off x="4549952" y="-831771"/>
              <a:ext cx="6681000" cy="28251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7" name="Google Shape;317;p36"/>
            <p:cNvSpPr txBox="1"/>
            <p:nvPr/>
          </p:nvSpPr>
          <p:spPr>
            <a:xfrm>
              <a:off x="4691085" y="-682370"/>
              <a:ext cx="6287700" cy="26298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600"/>
                </a:spcBef>
                <a:spcAft>
                  <a:spcPts val="0"/>
                </a:spcAft>
                <a:buNone/>
              </a:pPr>
              <a:endParaRPr sz="130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300" b="1">
                  <a:solidFill>
                    <a:schemeClr val="lt1"/>
                  </a:solidFill>
                  <a:latin typeface="Montserrat"/>
                  <a:ea typeface="Montserrat"/>
                  <a:cs typeface="Montserrat"/>
                  <a:sym typeface="Montserrat"/>
                </a:rPr>
                <a:t>Software/Firmware</a:t>
              </a:r>
              <a:r>
                <a:rPr lang="en" sz="1300">
                  <a:solidFill>
                    <a:schemeClr val="lt1"/>
                  </a:solidFill>
                  <a:latin typeface="Montserrat"/>
                  <a:ea typeface="Montserrat"/>
                  <a:cs typeface="Montserrat"/>
                  <a:sym typeface="Montserrat"/>
                </a:rPr>
                <a:t>: Embedded C++ for device firmware, Python for data processing. Uses MQTT protocol for secure, lightweight data transmission.</a:t>
              </a:r>
              <a:endParaRPr sz="130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300" b="1">
                  <a:solidFill>
                    <a:schemeClr val="lt1"/>
                  </a:solidFill>
                  <a:latin typeface="Montserrat"/>
                  <a:ea typeface="Montserrat"/>
                  <a:cs typeface="Montserrat"/>
                  <a:sym typeface="Montserrat"/>
                </a:rPr>
                <a:t>Cloud Platform:</a:t>
              </a:r>
              <a:r>
                <a:rPr lang="en" sz="1300">
                  <a:solidFill>
                    <a:schemeClr val="lt1"/>
                  </a:solidFill>
                  <a:latin typeface="Montserrat"/>
                  <a:ea typeface="Montserrat"/>
                  <a:cs typeface="Montserrat"/>
                  <a:sym typeface="Montserrat"/>
                </a:rPr>
                <a:t> Nextcloud or Cloudstack for scalable data ingestion.</a:t>
              </a:r>
              <a:endParaRPr sz="130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300" b="1">
                  <a:solidFill>
                    <a:schemeClr val="lt1"/>
                  </a:solidFill>
                  <a:latin typeface="Montserrat"/>
                  <a:ea typeface="Montserrat"/>
                  <a:cs typeface="Montserrat"/>
                  <a:sym typeface="Montserrat"/>
                </a:rPr>
                <a:t>Frontend: </a:t>
              </a:r>
              <a:r>
                <a:rPr lang="en" sz="1300">
                  <a:solidFill>
                    <a:schemeClr val="lt1"/>
                  </a:solidFill>
                  <a:latin typeface="Montserrat"/>
                  <a:ea typeface="Montserrat"/>
                  <a:cs typeface="Montserrat"/>
                  <a:sym typeface="Montserrat"/>
                </a:rPr>
                <a:t>A web-based dashboard using React/ Typescript to display real-time and historical patient data</a:t>
              </a:r>
              <a:endParaRPr sz="130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dk1"/>
                </a:buClr>
                <a:buSzPts val="1100"/>
                <a:buFont typeface="Arial"/>
                <a:buNone/>
              </a:pPr>
              <a:r>
                <a:rPr lang="en" sz="1300" b="1">
                  <a:solidFill>
                    <a:schemeClr val="lt1"/>
                  </a:solidFill>
                  <a:latin typeface="Montserrat"/>
                  <a:ea typeface="Montserrat"/>
                  <a:cs typeface="Montserrat"/>
                  <a:sym typeface="Montserrat"/>
                </a:rPr>
                <a:t>Backend: </a:t>
              </a:r>
              <a:r>
                <a:rPr lang="en" sz="1300">
                  <a:solidFill>
                    <a:schemeClr val="lt1"/>
                  </a:solidFill>
                  <a:latin typeface="Montserrat"/>
                  <a:ea typeface="Montserrat"/>
                  <a:cs typeface="Montserrat"/>
                  <a:sym typeface="Montserrat"/>
                </a:rPr>
                <a:t>API layer for Authentication &amp; logic</a:t>
              </a:r>
              <a:endParaRPr sz="1300">
                <a:solidFill>
                  <a:schemeClr val="lt1"/>
                </a:solidFill>
                <a:latin typeface="Montserrat"/>
                <a:ea typeface="Montserrat"/>
                <a:cs typeface="Montserrat"/>
                <a:sym typeface="Montserrat"/>
              </a:endParaRPr>
            </a:p>
            <a:p>
              <a:pPr marL="0" lvl="0" indent="0" algn="l" rtl="0">
                <a:lnSpc>
                  <a:spcPct val="90000"/>
                </a:lnSpc>
                <a:spcBef>
                  <a:spcPts val="600"/>
                </a:spcBef>
                <a:spcAft>
                  <a:spcPts val="0"/>
                </a:spcAft>
                <a:buClr>
                  <a:schemeClr val="lt1"/>
                </a:buClr>
                <a:buSzPts val="1800"/>
                <a:buFont typeface="Montserrat"/>
                <a:buNone/>
              </a:pPr>
              <a:endParaRPr sz="1300">
                <a:solidFill>
                  <a:schemeClr val="lt1"/>
                </a:solidFill>
                <a:latin typeface="Montserrat"/>
                <a:ea typeface="Montserrat"/>
                <a:cs typeface="Montserrat"/>
                <a:sym typeface="Montserrat"/>
              </a:endParaRPr>
            </a:p>
          </p:txBody>
        </p:sp>
        <p:sp>
          <p:nvSpPr>
            <p:cNvPr id="318" name="Google Shape;318;p36"/>
            <p:cNvSpPr/>
            <p:nvPr/>
          </p:nvSpPr>
          <p:spPr>
            <a:xfrm>
              <a:off x="-15" y="1961329"/>
              <a:ext cx="11230800" cy="2825100"/>
            </a:xfrm>
            <a:prstGeom prst="rect">
              <a:avLst/>
            </a:prstGeom>
            <a:solidFill>
              <a:srgbClr val="F0403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9" name="Google Shape;319;p36"/>
            <p:cNvSpPr txBox="1"/>
            <p:nvPr/>
          </p:nvSpPr>
          <p:spPr>
            <a:xfrm>
              <a:off x="-15" y="2764195"/>
              <a:ext cx="10594200" cy="20220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dk1"/>
                </a:buClr>
                <a:buSzPts val="1800"/>
                <a:buFont typeface="Calibri"/>
                <a:buNone/>
              </a:pPr>
              <a:endParaRPr sz="1800" b="0" i="0" u="none" strike="noStrike" cap="none">
                <a:solidFill>
                  <a:schemeClr val="lt1"/>
                </a:solidFill>
                <a:latin typeface="Montserrat"/>
                <a:ea typeface="Montserrat"/>
                <a:cs typeface="Montserrat"/>
                <a:sym typeface="Montserrat"/>
              </a:endParaRPr>
            </a:p>
          </p:txBody>
        </p:sp>
      </p:grpSp>
      <p:sp>
        <p:nvSpPr>
          <p:cNvPr id="320" name="Google Shape;320;p36"/>
          <p:cNvSpPr txBox="1"/>
          <p:nvPr/>
        </p:nvSpPr>
        <p:spPr>
          <a:xfrm>
            <a:off x="206375" y="448850"/>
            <a:ext cx="3901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Technology Readiness Level (TRL)</a:t>
            </a:r>
            <a:endParaRPr sz="1800"/>
          </a:p>
        </p:txBody>
      </p:sp>
      <p:pic>
        <p:nvPicPr>
          <p:cNvPr id="321" name="Google Shape;321;p36" descr="File:ISO C++ Logo.svg - Wikimedia Commons"/>
          <p:cNvPicPr preferRelativeResize="0"/>
          <p:nvPr/>
        </p:nvPicPr>
        <p:blipFill>
          <a:blip r:embed="rId3">
            <a:alphaModFix/>
          </a:blip>
          <a:stretch>
            <a:fillRect/>
          </a:stretch>
        </p:blipFill>
        <p:spPr>
          <a:xfrm>
            <a:off x="5110650" y="3116722"/>
            <a:ext cx="547901" cy="405651"/>
          </a:xfrm>
          <a:prstGeom prst="rect">
            <a:avLst/>
          </a:prstGeom>
          <a:noFill/>
          <a:ln w="38100" cap="flat" cmpd="sng">
            <a:solidFill>
              <a:schemeClr val="dk1"/>
            </a:solidFill>
            <a:prstDash val="solid"/>
            <a:round/>
            <a:headEnd type="none" w="sm" len="sm"/>
            <a:tailEnd type="none" w="sm" len="sm"/>
          </a:ln>
        </p:spPr>
      </p:pic>
      <p:pic>
        <p:nvPicPr>
          <p:cNvPr id="322" name="Google Shape;322;p36" descr="File:Python-logo.png - Wikimedia Commons"/>
          <p:cNvPicPr preferRelativeResize="0"/>
          <p:nvPr/>
        </p:nvPicPr>
        <p:blipFill>
          <a:blip r:embed="rId4">
            <a:alphaModFix/>
          </a:blip>
          <a:stretch>
            <a:fillRect/>
          </a:stretch>
        </p:blipFill>
        <p:spPr>
          <a:xfrm>
            <a:off x="3771626" y="3116725"/>
            <a:ext cx="433150" cy="384650"/>
          </a:xfrm>
          <a:prstGeom prst="rect">
            <a:avLst/>
          </a:prstGeom>
          <a:noFill/>
          <a:ln w="38100" cap="flat" cmpd="sng">
            <a:solidFill>
              <a:srgbClr val="000000"/>
            </a:solidFill>
            <a:prstDash val="solid"/>
            <a:round/>
            <a:headEnd type="none" w="sm" len="sm"/>
            <a:tailEnd type="none" w="sm" len="sm"/>
          </a:ln>
        </p:spPr>
      </p:pic>
      <p:pic>
        <p:nvPicPr>
          <p:cNvPr id="323" name="Google Shape;323;p36" descr="File:Mqtt-hor.svg - Wikimedia Commons"/>
          <p:cNvPicPr preferRelativeResize="0"/>
          <p:nvPr/>
        </p:nvPicPr>
        <p:blipFill>
          <a:blip r:embed="rId5">
            <a:alphaModFix/>
          </a:blip>
          <a:stretch>
            <a:fillRect/>
          </a:stretch>
        </p:blipFill>
        <p:spPr>
          <a:xfrm>
            <a:off x="4371549" y="3085850"/>
            <a:ext cx="572339" cy="446401"/>
          </a:xfrm>
          <a:prstGeom prst="rect">
            <a:avLst/>
          </a:prstGeom>
          <a:noFill/>
          <a:ln w="38100" cap="flat" cmpd="sng">
            <a:solidFill>
              <a:schemeClr val="dk1"/>
            </a:solidFill>
            <a:prstDash val="solid"/>
            <a:round/>
            <a:headEnd type="none" w="sm" len="sm"/>
            <a:tailEnd type="none" w="sm" len="sm"/>
          </a:ln>
        </p:spPr>
      </p:pic>
      <p:sp>
        <p:nvSpPr>
          <p:cNvPr id="324" name="Google Shape;324;p36"/>
          <p:cNvSpPr txBox="1"/>
          <p:nvPr/>
        </p:nvSpPr>
        <p:spPr>
          <a:xfrm>
            <a:off x="3572688" y="2719300"/>
            <a:ext cx="2698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Roboto Serif Black"/>
                <a:ea typeface="Roboto Serif Black"/>
                <a:cs typeface="Roboto Serif Black"/>
                <a:sym typeface="Roboto Serif Black"/>
              </a:rPr>
              <a:t>Software/Firmware</a:t>
            </a:r>
            <a:endParaRPr>
              <a:latin typeface="Roboto Serif Black"/>
              <a:ea typeface="Roboto Serif Black"/>
              <a:cs typeface="Roboto Serif Black"/>
              <a:sym typeface="Roboto Serif Black"/>
            </a:endParaRPr>
          </a:p>
        </p:txBody>
      </p:sp>
      <p:pic>
        <p:nvPicPr>
          <p:cNvPr id="325" name="Google Shape;325;p36" descr="File:Google Cloud Source Repositories.svg - Wikimedia Commons"/>
          <p:cNvPicPr preferRelativeResize="0"/>
          <p:nvPr/>
        </p:nvPicPr>
        <p:blipFill rotWithShape="1">
          <a:blip r:embed="rId6">
            <a:alphaModFix/>
          </a:blip>
          <a:srcRect l="59789" t="75580" r="-59789" b="-75580"/>
          <a:stretch/>
        </p:blipFill>
        <p:spPr>
          <a:xfrm>
            <a:off x="1903975" y="3841000"/>
            <a:ext cx="910426" cy="690176"/>
          </a:xfrm>
          <a:prstGeom prst="rect">
            <a:avLst/>
          </a:prstGeom>
          <a:noFill/>
          <a:ln>
            <a:noFill/>
          </a:ln>
        </p:spPr>
      </p:pic>
      <p:sp>
        <p:nvSpPr>
          <p:cNvPr id="326" name="Google Shape;326;p36"/>
          <p:cNvSpPr txBox="1"/>
          <p:nvPr/>
        </p:nvSpPr>
        <p:spPr>
          <a:xfrm>
            <a:off x="5710100" y="2719288"/>
            <a:ext cx="1881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Roboto Serif Black"/>
                <a:ea typeface="Roboto Serif Black"/>
                <a:cs typeface="Roboto Serif Black"/>
                <a:sym typeface="Roboto Serif Black"/>
              </a:rPr>
              <a:t>Cloud Platform</a:t>
            </a:r>
            <a:endParaRPr>
              <a:latin typeface="Roboto Serif Black"/>
              <a:ea typeface="Roboto Serif Black"/>
              <a:cs typeface="Roboto Serif Black"/>
              <a:sym typeface="Roboto Serif Black"/>
            </a:endParaRPr>
          </a:p>
        </p:txBody>
      </p:sp>
      <p:pic>
        <p:nvPicPr>
          <p:cNvPr id="327" name="Google Shape;327;p36"/>
          <p:cNvPicPr preferRelativeResize="0"/>
          <p:nvPr/>
        </p:nvPicPr>
        <p:blipFill>
          <a:blip r:embed="rId7">
            <a:alphaModFix/>
          </a:blip>
          <a:stretch>
            <a:fillRect/>
          </a:stretch>
        </p:blipFill>
        <p:spPr>
          <a:xfrm>
            <a:off x="303725" y="2612575"/>
            <a:ext cx="3377450" cy="2185750"/>
          </a:xfrm>
          <a:prstGeom prst="rect">
            <a:avLst/>
          </a:prstGeom>
          <a:noFill/>
          <a:ln>
            <a:noFill/>
          </a:ln>
        </p:spPr>
      </p:pic>
      <p:sp>
        <p:nvSpPr>
          <p:cNvPr id="328" name="Google Shape;328;p36"/>
          <p:cNvSpPr txBox="1"/>
          <p:nvPr/>
        </p:nvSpPr>
        <p:spPr>
          <a:xfrm>
            <a:off x="3768575" y="3631975"/>
            <a:ext cx="11880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Roboto Serif Black"/>
                <a:ea typeface="Roboto Serif Black"/>
                <a:cs typeface="Roboto Serif Black"/>
                <a:sym typeface="Roboto Serif Black"/>
              </a:rPr>
              <a:t>Frontend</a:t>
            </a:r>
            <a:endParaRPr sz="1500">
              <a:latin typeface="Roboto Serif Black"/>
              <a:ea typeface="Roboto Serif Black"/>
              <a:cs typeface="Roboto Serif Black"/>
              <a:sym typeface="Roboto Serif Black"/>
            </a:endParaRPr>
          </a:p>
        </p:txBody>
      </p:sp>
      <p:pic>
        <p:nvPicPr>
          <p:cNvPr id="329" name="Google Shape;329;p36" descr="File:React.svg - Wikimedia Commons"/>
          <p:cNvPicPr preferRelativeResize="0"/>
          <p:nvPr/>
        </p:nvPicPr>
        <p:blipFill>
          <a:blip r:embed="rId8">
            <a:alphaModFix/>
          </a:blip>
          <a:stretch>
            <a:fillRect/>
          </a:stretch>
        </p:blipFill>
        <p:spPr>
          <a:xfrm>
            <a:off x="3889325" y="4147188"/>
            <a:ext cx="547901" cy="400199"/>
          </a:xfrm>
          <a:prstGeom prst="rect">
            <a:avLst/>
          </a:prstGeom>
          <a:noFill/>
          <a:ln w="38100" cap="flat" cmpd="sng">
            <a:solidFill>
              <a:srgbClr val="000000"/>
            </a:solidFill>
            <a:prstDash val="solid"/>
            <a:round/>
            <a:headEnd type="none" w="sm" len="sm"/>
            <a:tailEnd type="none" w="sm" len="sm"/>
          </a:ln>
        </p:spPr>
      </p:pic>
      <p:pic>
        <p:nvPicPr>
          <p:cNvPr id="330" name="Google Shape;330;p36" descr="File:TypeScript Logo (Blue).svg - Wikimedia Commons"/>
          <p:cNvPicPr preferRelativeResize="0"/>
          <p:nvPr/>
        </p:nvPicPr>
        <p:blipFill>
          <a:blip r:embed="rId9">
            <a:alphaModFix/>
          </a:blip>
          <a:stretch>
            <a:fillRect/>
          </a:stretch>
        </p:blipFill>
        <p:spPr>
          <a:xfrm>
            <a:off x="4572000" y="4147200"/>
            <a:ext cx="910426" cy="312125"/>
          </a:xfrm>
          <a:prstGeom prst="rect">
            <a:avLst/>
          </a:prstGeom>
          <a:noFill/>
          <a:ln w="38100" cap="flat" cmpd="sng">
            <a:solidFill>
              <a:srgbClr val="000000"/>
            </a:solidFill>
            <a:prstDash val="solid"/>
            <a:round/>
            <a:headEnd type="none" w="sm" len="sm"/>
            <a:tailEnd type="none" w="sm" len="sm"/>
          </a:ln>
        </p:spPr>
      </p:pic>
      <p:pic>
        <p:nvPicPr>
          <p:cNvPr id="331" name="Google Shape;331;p36" descr="MySQL query | How to find and kill misbehaving MySQL queries ..."/>
          <p:cNvPicPr preferRelativeResize="0"/>
          <p:nvPr/>
        </p:nvPicPr>
        <p:blipFill>
          <a:blip r:embed="rId10">
            <a:alphaModFix/>
          </a:blip>
          <a:stretch>
            <a:fillRect/>
          </a:stretch>
        </p:blipFill>
        <p:spPr>
          <a:xfrm>
            <a:off x="7521163" y="3119375"/>
            <a:ext cx="560400" cy="560400"/>
          </a:xfrm>
          <a:prstGeom prst="rect">
            <a:avLst/>
          </a:prstGeom>
          <a:noFill/>
          <a:ln w="38100" cap="flat" cmpd="sng">
            <a:solidFill>
              <a:srgbClr val="000000"/>
            </a:solidFill>
            <a:prstDash val="solid"/>
            <a:round/>
            <a:headEnd type="none" w="sm" len="sm"/>
            <a:tailEnd type="none" w="sm" len="sm"/>
          </a:ln>
        </p:spPr>
      </p:pic>
      <p:pic>
        <p:nvPicPr>
          <p:cNvPr id="332" name="Google Shape;332;p36" descr="File:Node.js logo 2015.svg - Wikimedia Commons"/>
          <p:cNvPicPr preferRelativeResize="0"/>
          <p:nvPr/>
        </p:nvPicPr>
        <p:blipFill>
          <a:blip r:embed="rId11">
            <a:alphaModFix/>
          </a:blip>
          <a:stretch>
            <a:fillRect/>
          </a:stretch>
        </p:blipFill>
        <p:spPr>
          <a:xfrm>
            <a:off x="5710875" y="4023063"/>
            <a:ext cx="1042975" cy="560400"/>
          </a:xfrm>
          <a:prstGeom prst="rect">
            <a:avLst/>
          </a:prstGeom>
          <a:noFill/>
          <a:ln w="38100" cap="flat" cmpd="sng">
            <a:solidFill>
              <a:srgbClr val="000000"/>
            </a:solidFill>
            <a:prstDash val="solid"/>
            <a:round/>
            <a:headEnd type="none" w="sm" len="sm"/>
            <a:tailEnd type="none" w="sm" len="sm"/>
          </a:ln>
        </p:spPr>
      </p:pic>
      <p:sp>
        <p:nvSpPr>
          <p:cNvPr id="333" name="Google Shape;333;p36"/>
          <p:cNvSpPr txBox="1"/>
          <p:nvPr/>
        </p:nvSpPr>
        <p:spPr>
          <a:xfrm>
            <a:off x="5589313" y="3677763"/>
            <a:ext cx="1286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1"/>
                </a:solidFill>
                <a:latin typeface="Roboto Serif Black"/>
                <a:ea typeface="Roboto Serif Black"/>
                <a:cs typeface="Roboto Serif Black"/>
                <a:sym typeface="Roboto Serif Black"/>
              </a:rPr>
              <a:t>Backend</a:t>
            </a:r>
            <a:endParaRPr sz="1600">
              <a:latin typeface="Roboto Serif Black"/>
              <a:ea typeface="Roboto Serif Black"/>
              <a:cs typeface="Roboto Serif Black"/>
              <a:sym typeface="Roboto Serif Black"/>
            </a:endParaRPr>
          </a:p>
        </p:txBody>
      </p:sp>
      <p:pic>
        <p:nvPicPr>
          <p:cNvPr id="334" name="Google Shape;334;p36"/>
          <p:cNvPicPr preferRelativeResize="0"/>
          <p:nvPr/>
        </p:nvPicPr>
        <p:blipFill>
          <a:blip r:embed="rId12">
            <a:alphaModFix/>
          </a:blip>
          <a:stretch>
            <a:fillRect/>
          </a:stretch>
        </p:blipFill>
        <p:spPr>
          <a:xfrm>
            <a:off x="8255600" y="3119575"/>
            <a:ext cx="572350" cy="512400"/>
          </a:xfrm>
          <a:prstGeom prst="rect">
            <a:avLst/>
          </a:prstGeom>
          <a:noFill/>
          <a:ln w="38100" cap="flat" cmpd="sng">
            <a:solidFill>
              <a:srgbClr val="000000"/>
            </a:solidFill>
            <a:prstDash val="solid"/>
            <a:round/>
            <a:headEnd type="none" w="sm" len="sm"/>
            <a:tailEnd type="none" w="sm" len="sm"/>
          </a:ln>
        </p:spPr>
      </p:pic>
      <p:sp>
        <p:nvSpPr>
          <p:cNvPr id="335" name="Google Shape;335;p36"/>
          <p:cNvSpPr txBox="1"/>
          <p:nvPr/>
        </p:nvSpPr>
        <p:spPr>
          <a:xfrm>
            <a:off x="7520825" y="2719300"/>
            <a:ext cx="150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Serif Black"/>
                <a:ea typeface="Roboto Serif Black"/>
                <a:cs typeface="Roboto Serif Black"/>
                <a:sym typeface="Roboto Serif Black"/>
              </a:rPr>
              <a:t>Data Base</a:t>
            </a:r>
            <a:endParaRPr sz="1600">
              <a:latin typeface="Roboto Serif Black"/>
              <a:ea typeface="Roboto Serif Black"/>
              <a:cs typeface="Roboto Serif Black"/>
              <a:sym typeface="Roboto Serif Black"/>
            </a:endParaRPr>
          </a:p>
        </p:txBody>
      </p:sp>
      <p:pic>
        <p:nvPicPr>
          <p:cNvPr id="336" name="Google Shape;336;p36"/>
          <p:cNvPicPr preferRelativeResize="0"/>
          <p:nvPr/>
        </p:nvPicPr>
        <p:blipFill>
          <a:blip r:embed="rId13">
            <a:alphaModFix/>
          </a:blip>
          <a:stretch>
            <a:fillRect/>
          </a:stretch>
        </p:blipFill>
        <p:spPr>
          <a:xfrm>
            <a:off x="5946188" y="3106212"/>
            <a:ext cx="572348" cy="405652"/>
          </a:xfrm>
          <a:prstGeom prst="rect">
            <a:avLst/>
          </a:prstGeom>
          <a:noFill/>
          <a:ln w="38100" cap="flat" cmpd="sng">
            <a:solidFill>
              <a:srgbClr val="000000"/>
            </a:solidFill>
            <a:prstDash val="solid"/>
            <a:round/>
            <a:headEnd type="none" w="sm" len="sm"/>
            <a:tailEnd type="none" w="sm" len="sm"/>
          </a:ln>
        </p:spPr>
      </p:pic>
      <p:pic>
        <p:nvPicPr>
          <p:cNvPr id="337" name="Google Shape;337;p36"/>
          <p:cNvPicPr preferRelativeResize="0"/>
          <p:nvPr/>
        </p:nvPicPr>
        <p:blipFill>
          <a:blip r:embed="rId14">
            <a:alphaModFix/>
          </a:blip>
          <a:stretch>
            <a:fillRect/>
          </a:stretch>
        </p:blipFill>
        <p:spPr>
          <a:xfrm>
            <a:off x="6697375" y="3007113"/>
            <a:ext cx="519400" cy="624850"/>
          </a:xfrm>
          <a:prstGeom prst="rect">
            <a:avLst/>
          </a:prstGeom>
          <a:noFill/>
          <a:ln w="38100" cap="flat" cmpd="sng">
            <a:solidFill>
              <a:srgbClr val="000000"/>
            </a:solidFill>
            <a:prstDash val="solid"/>
            <a:round/>
            <a:headEnd type="none" w="sm" len="sm"/>
            <a:tailEnd type="none" w="sm" len="sm"/>
          </a:ln>
        </p:spPr>
      </p:pic>
      <p:pic>
        <p:nvPicPr>
          <p:cNvPr id="338" name="Google Shape;338;p36" descr="File:HTML5 logo and wordmark.svg - Wikimedia Commons"/>
          <p:cNvPicPr preferRelativeResize="0"/>
          <p:nvPr/>
        </p:nvPicPr>
        <p:blipFill>
          <a:blip r:embed="rId15">
            <a:alphaModFix/>
          </a:blip>
          <a:stretch>
            <a:fillRect/>
          </a:stretch>
        </p:blipFill>
        <p:spPr>
          <a:xfrm>
            <a:off x="7545175" y="4283325"/>
            <a:ext cx="512400" cy="415500"/>
          </a:xfrm>
          <a:prstGeom prst="rect">
            <a:avLst/>
          </a:prstGeom>
          <a:noFill/>
          <a:ln w="38100" cap="flat" cmpd="sng">
            <a:solidFill>
              <a:srgbClr val="000000"/>
            </a:solidFill>
            <a:prstDash val="solid"/>
            <a:round/>
            <a:headEnd type="none" w="sm" len="sm"/>
            <a:tailEnd type="none" w="sm" len="sm"/>
          </a:ln>
        </p:spPr>
      </p:pic>
      <p:pic>
        <p:nvPicPr>
          <p:cNvPr id="339" name="Google Shape;339;p36" descr="File:Kotlin logo (2016-2021).svg - Wikimedia Commons"/>
          <p:cNvPicPr preferRelativeResize="0"/>
          <p:nvPr/>
        </p:nvPicPr>
        <p:blipFill>
          <a:blip r:embed="rId16">
            <a:alphaModFix/>
          </a:blip>
          <a:stretch>
            <a:fillRect/>
          </a:stretch>
        </p:blipFill>
        <p:spPr>
          <a:xfrm>
            <a:off x="8187300" y="4283325"/>
            <a:ext cx="750602" cy="415500"/>
          </a:xfrm>
          <a:prstGeom prst="rect">
            <a:avLst/>
          </a:prstGeom>
          <a:noFill/>
          <a:ln w="38100" cap="flat" cmpd="sng">
            <a:solidFill>
              <a:srgbClr val="000000"/>
            </a:solidFill>
            <a:prstDash val="solid"/>
            <a:round/>
            <a:headEnd type="none" w="sm" len="sm"/>
            <a:tailEnd type="none" w="sm" len="sm"/>
          </a:ln>
        </p:spPr>
      </p:pic>
      <p:pic>
        <p:nvPicPr>
          <p:cNvPr id="340" name="Google Shape;340;p36" descr="File:React.svg - Wikimedia Commons"/>
          <p:cNvPicPr preferRelativeResize="0"/>
          <p:nvPr/>
        </p:nvPicPr>
        <p:blipFill>
          <a:blip r:embed="rId8">
            <a:alphaModFix/>
          </a:blip>
          <a:stretch>
            <a:fillRect/>
          </a:stretch>
        </p:blipFill>
        <p:spPr>
          <a:xfrm>
            <a:off x="6982296" y="4234875"/>
            <a:ext cx="433149" cy="400176"/>
          </a:xfrm>
          <a:prstGeom prst="rect">
            <a:avLst/>
          </a:prstGeom>
          <a:noFill/>
          <a:ln w="38100" cap="flat" cmpd="sng">
            <a:solidFill>
              <a:srgbClr val="000000"/>
            </a:solidFill>
            <a:prstDash val="solid"/>
            <a:round/>
            <a:headEnd type="none" w="sm" len="sm"/>
            <a:tailEnd type="none" w="sm" len="sm"/>
          </a:ln>
        </p:spPr>
      </p:pic>
      <p:sp>
        <p:nvSpPr>
          <p:cNvPr id="341" name="Google Shape;341;p36"/>
          <p:cNvSpPr txBox="1"/>
          <p:nvPr/>
        </p:nvSpPr>
        <p:spPr>
          <a:xfrm>
            <a:off x="6771425" y="3733325"/>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1"/>
                </a:solidFill>
                <a:latin typeface="Roboto Serif Black"/>
                <a:ea typeface="Roboto Serif Black"/>
                <a:cs typeface="Roboto Serif Black"/>
                <a:sym typeface="Roboto Serif Black"/>
              </a:rPr>
              <a:t>Mobile Application</a:t>
            </a:r>
            <a:endParaRPr sz="1600">
              <a:latin typeface="Roboto Serif Black"/>
              <a:ea typeface="Roboto Serif Black"/>
              <a:cs typeface="Roboto Serif Black"/>
              <a:sym typeface="Roboto Serif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cxnSp>
        <p:nvCxnSpPr>
          <p:cNvPr id="346" name="Google Shape;346;p37"/>
          <p:cNvCxnSpPr/>
          <p:nvPr/>
        </p:nvCxnSpPr>
        <p:spPr>
          <a:xfrm>
            <a:off x="3889316" y="1098787"/>
            <a:ext cx="1042988" cy="0"/>
          </a:xfrm>
          <a:prstGeom prst="straightConnector1">
            <a:avLst/>
          </a:prstGeom>
          <a:noFill/>
          <a:ln w="25400" cap="flat" cmpd="sng">
            <a:solidFill>
              <a:srgbClr val="F2F2F2"/>
            </a:solidFill>
            <a:prstDash val="solid"/>
            <a:miter lim="800000"/>
            <a:headEnd type="none" w="sm" len="sm"/>
            <a:tailEnd type="none" w="sm" len="sm"/>
          </a:ln>
        </p:spPr>
      </p:cxnSp>
      <p:sp>
        <p:nvSpPr>
          <p:cNvPr id="347" name="Google Shape;347;p37"/>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348" name="Google Shape;348;p37"/>
          <p:cNvSpPr txBox="1"/>
          <p:nvPr/>
        </p:nvSpPr>
        <p:spPr>
          <a:xfrm>
            <a:off x="593856" y="62502"/>
            <a:ext cx="8015400" cy="5124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3600" b="1" i="0" u="none" strike="noStrike" cap="none">
                <a:solidFill>
                  <a:srgbClr val="545454"/>
                </a:solidFill>
                <a:latin typeface="Montserrat"/>
                <a:ea typeface="Montserrat"/>
                <a:cs typeface="Montserrat"/>
                <a:sym typeface="Montserrat"/>
              </a:rPr>
              <a:t>Competitive Landscape</a:t>
            </a:r>
            <a:endParaRPr sz="3600" b="1" i="0" u="none" strike="noStrike" cap="none">
              <a:solidFill>
                <a:schemeClr val="accent1"/>
              </a:solidFill>
              <a:latin typeface="Montserrat"/>
              <a:ea typeface="Montserrat"/>
              <a:cs typeface="Montserrat"/>
              <a:sym typeface="Montserrat"/>
            </a:endParaRPr>
          </a:p>
        </p:txBody>
      </p:sp>
      <p:grpSp>
        <p:nvGrpSpPr>
          <p:cNvPr id="349" name="Google Shape;349;p37"/>
          <p:cNvGrpSpPr/>
          <p:nvPr/>
        </p:nvGrpSpPr>
        <p:grpSpPr>
          <a:xfrm>
            <a:off x="128475" y="574900"/>
            <a:ext cx="8705025" cy="4227888"/>
            <a:chOff x="-620515" y="-844738"/>
            <a:chExt cx="11606700" cy="5637183"/>
          </a:xfrm>
        </p:grpSpPr>
        <p:sp>
          <p:nvSpPr>
            <p:cNvPr id="350" name="Google Shape;350;p37"/>
            <p:cNvSpPr/>
            <p:nvPr/>
          </p:nvSpPr>
          <p:spPr>
            <a:xfrm>
              <a:off x="-620515" y="-815304"/>
              <a:ext cx="5682000" cy="32076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 name="Google Shape;351;p37"/>
            <p:cNvSpPr txBox="1"/>
            <p:nvPr/>
          </p:nvSpPr>
          <p:spPr>
            <a:xfrm>
              <a:off x="-605115" y="-685854"/>
              <a:ext cx="5570700" cy="29538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600"/>
                </a:spcBef>
                <a:spcAft>
                  <a:spcPts val="0"/>
                </a:spcAft>
                <a:buClr>
                  <a:schemeClr val="lt1"/>
                </a:buClr>
                <a:buSzPts val="1800"/>
                <a:buFont typeface="Montserrat"/>
                <a:buNone/>
              </a:pPr>
              <a:r>
                <a:rPr lang="en" sz="1000" b="1">
                  <a:solidFill>
                    <a:schemeClr val="lt1"/>
                  </a:solidFill>
                  <a:latin typeface="Montserrat"/>
                  <a:ea typeface="Montserrat"/>
                  <a:cs typeface="Montserrat"/>
                  <a:sym typeface="Montserrat"/>
                </a:rPr>
                <a:t>Competitors:</a:t>
              </a:r>
              <a:endParaRPr sz="1000" b="1">
                <a:solidFill>
                  <a:schemeClr val="lt1"/>
                </a:solidFill>
                <a:latin typeface="Montserrat"/>
                <a:ea typeface="Montserrat"/>
                <a:cs typeface="Montserrat"/>
                <a:sym typeface="Montserrat"/>
              </a:endParaRPr>
            </a:p>
            <a:p>
              <a:pPr marL="457200" marR="0" lvl="0" indent="-292100" algn="l" rtl="0">
                <a:lnSpc>
                  <a:spcPct val="90000"/>
                </a:lnSpc>
                <a:spcBef>
                  <a:spcPts val="60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Philips Monitoring Systems (high-cost device replacement)</a:t>
              </a:r>
              <a:endParaRPr sz="1000">
                <a:solidFill>
                  <a:schemeClr val="lt1"/>
                </a:solidFill>
                <a:latin typeface="Montserrat"/>
                <a:ea typeface="Montserrat"/>
                <a:cs typeface="Montserrat"/>
                <a:sym typeface="Montserrat"/>
              </a:endParaRPr>
            </a:p>
            <a:p>
              <a:pPr marL="457200" marR="0" lvl="0" indent="-292100" algn="l" rtl="0">
                <a:lnSpc>
                  <a:spcPct val="9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GE Healthcare CapnoBase (proprietary connectors)</a:t>
              </a:r>
              <a:endParaRPr sz="1000">
                <a:solidFill>
                  <a:schemeClr val="lt1"/>
                </a:solidFill>
                <a:latin typeface="Montserrat"/>
                <a:ea typeface="Montserrat"/>
                <a:cs typeface="Montserrat"/>
                <a:sym typeface="Montserrat"/>
              </a:endParaRPr>
            </a:p>
            <a:p>
              <a:pPr marL="457200" marR="0" lvl="0" indent="-292100" algn="l" rtl="0">
                <a:lnSpc>
                  <a:spcPct val="9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Siemens SIMATIC HMI (requires custom configuration)</a:t>
              </a:r>
              <a:endParaRPr sz="1000">
                <a:solidFill>
                  <a:schemeClr val="lt1"/>
                </a:solidFill>
                <a:latin typeface="Montserrat"/>
                <a:ea typeface="Montserrat"/>
                <a:cs typeface="Montserrat"/>
                <a:sym typeface="Montserrat"/>
              </a:endParaRPr>
            </a:p>
            <a:p>
              <a:pPr marL="457200" marR="0" lvl="0" indent="-292100" algn="l" rtl="0">
                <a:lnSpc>
                  <a:spcPct val="9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Hospital IT custom solutions (expensive, non-scalable)</a:t>
              </a:r>
              <a:endParaRPr sz="1000">
                <a:solidFill>
                  <a:schemeClr val="lt1"/>
                </a:solidFill>
                <a:latin typeface="Montserrat"/>
                <a:ea typeface="Montserrat"/>
                <a:cs typeface="Montserrat"/>
                <a:sym typeface="Montserrat"/>
              </a:endParaRPr>
            </a:p>
            <a:p>
              <a:pPr marL="0" marR="0" lvl="0" indent="0" algn="l" rtl="0">
                <a:lnSpc>
                  <a:spcPct val="90000"/>
                </a:lnSpc>
                <a:spcBef>
                  <a:spcPts val="600"/>
                </a:spcBef>
                <a:spcAft>
                  <a:spcPts val="0"/>
                </a:spcAft>
                <a:buClr>
                  <a:schemeClr val="lt1"/>
                </a:buClr>
                <a:buSzPts val="1800"/>
                <a:buFont typeface="Montserrat"/>
                <a:buNone/>
              </a:pPr>
              <a:r>
                <a:rPr lang="en" sz="1000" b="1">
                  <a:solidFill>
                    <a:schemeClr val="lt1"/>
                  </a:solidFill>
                  <a:latin typeface="Montserrat"/>
                  <a:ea typeface="Montserrat"/>
                  <a:cs typeface="Montserrat"/>
                  <a:sym typeface="Montserrat"/>
                </a:rPr>
                <a:t>Connexta's Competitive Advantage:</a:t>
              </a:r>
              <a:endParaRPr sz="1000" b="1">
                <a:solidFill>
                  <a:schemeClr val="lt1"/>
                </a:solidFill>
                <a:latin typeface="Montserrat"/>
                <a:ea typeface="Montserrat"/>
                <a:cs typeface="Montserrat"/>
                <a:sym typeface="Montserrat"/>
              </a:endParaRPr>
            </a:p>
            <a:p>
              <a:pPr marL="457200" marR="0" lvl="0" indent="-292100" algn="l" rtl="0">
                <a:lnSpc>
                  <a:spcPct val="90000"/>
                </a:lnSpc>
                <a:spcBef>
                  <a:spcPts val="60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Universal adapter for ANY legacy probe</a:t>
              </a:r>
              <a:endParaRPr sz="1000">
                <a:solidFill>
                  <a:schemeClr val="lt1"/>
                </a:solidFill>
                <a:latin typeface="Montserrat"/>
                <a:ea typeface="Montserrat"/>
                <a:cs typeface="Montserrat"/>
                <a:sym typeface="Montserrat"/>
              </a:endParaRPr>
            </a:p>
            <a:p>
              <a:pPr marL="457200" marR="0" lvl="0" indent="-292100" algn="l" rtl="0">
                <a:lnSpc>
                  <a:spcPct val="9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Plug-and-play (no device replacement)</a:t>
              </a:r>
              <a:endParaRPr sz="1000">
                <a:solidFill>
                  <a:schemeClr val="lt1"/>
                </a:solidFill>
                <a:latin typeface="Montserrat"/>
                <a:ea typeface="Montserrat"/>
                <a:cs typeface="Montserrat"/>
                <a:sym typeface="Montserrat"/>
              </a:endParaRPr>
            </a:p>
            <a:p>
              <a:pPr marL="457200" marR="0" lvl="0" indent="-292100" algn="l" rtl="0">
                <a:lnSpc>
                  <a:spcPct val="9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10x cheaper than new monitors (₹40–50k vs ₹5–20 lakhs)</a:t>
              </a:r>
              <a:endParaRPr sz="1000">
                <a:solidFill>
                  <a:schemeClr val="lt1"/>
                </a:solidFill>
                <a:latin typeface="Montserrat"/>
                <a:ea typeface="Montserrat"/>
                <a:cs typeface="Montserrat"/>
                <a:sym typeface="Montserrat"/>
              </a:endParaRPr>
            </a:p>
            <a:p>
              <a:pPr marL="457200" marR="0" lvl="0" indent="-292100" algn="l" rtl="0">
                <a:lnSpc>
                  <a:spcPct val="9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Works with any hospital HIS/EHR</a:t>
              </a:r>
              <a:endParaRPr sz="1000">
                <a:solidFill>
                  <a:schemeClr val="lt1"/>
                </a:solidFill>
                <a:latin typeface="Montserrat"/>
                <a:ea typeface="Montserrat"/>
                <a:cs typeface="Montserrat"/>
                <a:sym typeface="Montserrat"/>
              </a:endParaRPr>
            </a:p>
            <a:p>
              <a:pPr marL="457200" marR="0" lvl="0" indent="-292100" algn="l" rtl="0">
                <a:lnSpc>
                  <a:spcPct val="90000"/>
                </a:lnSpc>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Vendor device health monitoring + predictive maintenance</a:t>
              </a:r>
              <a:endParaRPr sz="700" b="0" i="0" u="none" strike="noStrike" cap="none">
                <a:solidFill>
                  <a:schemeClr val="lt1"/>
                </a:solidFill>
                <a:latin typeface="Montserrat"/>
                <a:ea typeface="Montserrat"/>
                <a:cs typeface="Montserrat"/>
                <a:sym typeface="Montserrat"/>
              </a:endParaRPr>
            </a:p>
          </p:txBody>
        </p:sp>
        <p:sp>
          <p:nvSpPr>
            <p:cNvPr id="352" name="Google Shape;352;p37"/>
            <p:cNvSpPr/>
            <p:nvPr/>
          </p:nvSpPr>
          <p:spPr>
            <a:xfrm>
              <a:off x="5304185" y="-844738"/>
              <a:ext cx="5682000" cy="3162000"/>
            </a:xfrm>
            <a:prstGeom prst="rect">
              <a:avLst/>
            </a:prstGeom>
            <a:solidFill>
              <a:srgbClr val="7F7F7F"/>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 sz="1200" b="1">
                  <a:solidFill>
                    <a:schemeClr val="lt1"/>
                  </a:solidFill>
                  <a:latin typeface="Montserrat"/>
                  <a:ea typeface="Montserrat"/>
                  <a:cs typeface="Montserrat"/>
                  <a:sym typeface="Montserrat"/>
                </a:rPr>
                <a:t>Our Innovation:</a:t>
              </a:r>
              <a:endParaRPr sz="1200" b="1">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AI-assisted protocol translation for legacy devices</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Edge buffering for wireless stability in hospital EMI</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Real-time EHR integration + clinical alerts</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Vendor dashboard for AMC tracking &amp; predictive maintenance</a:t>
              </a:r>
              <a:endParaRPr sz="1200">
                <a:solidFill>
                  <a:schemeClr val="lt1"/>
                </a:solidFill>
                <a:latin typeface="Montserrat"/>
                <a:ea typeface="Montserrat"/>
                <a:cs typeface="Montserrat"/>
                <a:sym typeface="Montserrat"/>
              </a:endParaRPr>
            </a:p>
            <a:p>
              <a:pPr marL="0" lvl="0" indent="0" algn="l" rtl="0">
                <a:lnSpc>
                  <a:spcPct val="90000"/>
                </a:lnSpc>
                <a:spcBef>
                  <a:spcPts val="0"/>
                </a:spcBef>
                <a:spcAft>
                  <a:spcPts val="0"/>
                </a:spcAft>
                <a:buNone/>
              </a:pPr>
              <a:r>
                <a:rPr lang="en" sz="1200" b="1">
                  <a:solidFill>
                    <a:schemeClr val="lt1"/>
                  </a:solidFill>
                  <a:latin typeface="Montserrat"/>
                  <a:ea typeface="Montserrat"/>
                  <a:cs typeface="Montserrat"/>
                  <a:sym typeface="Montserrat"/>
                </a:rPr>
                <a:t>Market Advantage:</a:t>
              </a:r>
              <a:endParaRPr sz="1200" b="1">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Cost-effective retrofit for millions of legacy devices</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Enables rural hospital connectivity</a:t>
              </a:r>
              <a:endParaRPr sz="1200">
                <a:solidFill>
                  <a:schemeClr val="lt1"/>
                </a:solidFill>
                <a:latin typeface="Montserrat"/>
                <a:ea typeface="Montserrat"/>
                <a:cs typeface="Montserrat"/>
                <a:sym typeface="Montserrat"/>
              </a:endParaRPr>
            </a:p>
            <a:p>
              <a:pPr marL="457200" lvl="0" indent="-304800" algn="l" rtl="0">
                <a:lnSpc>
                  <a:spcPct val="90000"/>
                </a:lnSpc>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Reduces vendor downtime &amp; service costs by 20–30%</a:t>
              </a:r>
              <a:endParaRPr sz="800"/>
            </a:p>
          </p:txBody>
        </p:sp>
        <p:sp>
          <p:nvSpPr>
            <p:cNvPr id="353" name="Google Shape;353;p37"/>
            <p:cNvSpPr/>
            <p:nvPr/>
          </p:nvSpPr>
          <p:spPr>
            <a:xfrm>
              <a:off x="-177182" y="2483462"/>
              <a:ext cx="10771200" cy="2303100"/>
            </a:xfrm>
            <a:prstGeom prst="rect">
              <a:avLst/>
            </a:prstGeom>
            <a:solidFill>
              <a:srgbClr val="F04034"/>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 name="Google Shape;354;p37"/>
            <p:cNvSpPr txBox="1"/>
            <p:nvPr/>
          </p:nvSpPr>
          <p:spPr>
            <a:xfrm>
              <a:off x="105018" y="2489346"/>
              <a:ext cx="4524900" cy="23031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600"/>
                </a:spcBef>
                <a:spcAft>
                  <a:spcPts val="0"/>
                </a:spcAft>
                <a:buClr>
                  <a:schemeClr val="lt1"/>
                </a:buClr>
                <a:buSzPts val="1800"/>
                <a:buFont typeface="Montserrat"/>
                <a:buNone/>
              </a:pPr>
              <a:r>
                <a:rPr lang="en" sz="1500" b="1">
                  <a:solidFill>
                    <a:schemeClr val="lt1"/>
                  </a:solidFill>
                  <a:latin typeface="Montserrat"/>
                  <a:ea typeface="Montserrat"/>
                  <a:cs typeface="Montserrat"/>
                  <a:sym typeface="Montserrat"/>
                </a:rPr>
                <a:t>Barriers to Entry:</a:t>
              </a:r>
              <a:endParaRPr sz="1500" b="1">
                <a:solidFill>
                  <a:schemeClr val="lt1"/>
                </a:solidFill>
                <a:latin typeface="Montserrat"/>
                <a:ea typeface="Montserrat"/>
                <a:cs typeface="Montserrat"/>
                <a:sym typeface="Montserrat"/>
              </a:endParaRPr>
            </a:p>
            <a:p>
              <a:pPr marL="457200" marR="0" lvl="0" indent="-323850" algn="l" rtl="0">
                <a:lnSpc>
                  <a:spcPct val="90000"/>
                </a:lnSpc>
                <a:spcBef>
                  <a:spcPts val="60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Complex device protocol expertise</a:t>
              </a:r>
              <a:endParaRPr sz="1500">
                <a:solidFill>
                  <a:schemeClr val="lt1"/>
                </a:solidFill>
                <a:latin typeface="Montserrat"/>
                <a:ea typeface="Montserrat"/>
                <a:cs typeface="Montserrat"/>
                <a:sym typeface="Montserrat"/>
              </a:endParaRPr>
            </a:p>
            <a:p>
              <a:pPr marL="457200" marR="0" lvl="0" indent="-323850" algn="l" rtl="0">
                <a:lnSpc>
                  <a:spcPct val="90000"/>
                </a:lnSpc>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Regulatory compliance (HIPAA, IEC-60601)</a:t>
              </a:r>
              <a:endParaRPr sz="1500">
                <a:solidFill>
                  <a:schemeClr val="lt1"/>
                </a:solidFill>
                <a:latin typeface="Montserrat"/>
                <a:ea typeface="Montserrat"/>
                <a:cs typeface="Montserrat"/>
                <a:sym typeface="Montserrat"/>
              </a:endParaRPr>
            </a:p>
            <a:p>
              <a:pPr marL="457200" marR="0" lvl="0" indent="-323850" algn="l" rtl="0">
                <a:lnSpc>
                  <a:spcPct val="90000"/>
                </a:lnSpc>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Hospital trust &amp; credibility</a:t>
              </a:r>
              <a:endParaRPr sz="900" b="0" i="0" u="none" strike="noStrike" cap="none">
                <a:solidFill>
                  <a:schemeClr val="lt1"/>
                </a:solidFill>
                <a:latin typeface="Montserrat"/>
                <a:ea typeface="Montserrat"/>
                <a:cs typeface="Montserrat"/>
                <a:sym typeface="Montserrat"/>
              </a:endParaRPr>
            </a:p>
          </p:txBody>
        </p:sp>
      </p:grpSp>
      <p:sp>
        <p:nvSpPr>
          <p:cNvPr id="355" name="Google Shape;355;p37"/>
          <p:cNvSpPr txBox="1"/>
          <p:nvPr/>
        </p:nvSpPr>
        <p:spPr>
          <a:xfrm>
            <a:off x="3835875" y="3075413"/>
            <a:ext cx="4539000" cy="172740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600"/>
              </a:spcBef>
              <a:spcAft>
                <a:spcPts val="0"/>
              </a:spcAft>
              <a:buClr>
                <a:schemeClr val="lt1"/>
              </a:buClr>
              <a:buSzPts val="1800"/>
              <a:buFont typeface="Montserrat"/>
              <a:buNone/>
            </a:pPr>
            <a:r>
              <a:rPr lang="en" sz="1500" b="1">
                <a:solidFill>
                  <a:schemeClr val="lt1"/>
                </a:solidFill>
                <a:latin typeface="Montserrat"/>
                <a:ea typeface="Montserrat"/>
                <a:cs typeface="Montserrat"/>
                <a:sym typeface="Montserrat"/>
              </a:rPr>
              <a:t>Partnership Opportunities:</a:t>
            </a:r>
            <a:endParaRPr sz="1500" b="1">
              <a:solidFill>
                <a:schemeClr val="lt1"/>
              </a:solidFill>
              <a:latin typeface="Montserrat"/>
              <a:ea typeface="Montserrat"/>
              <a:cs typeface="Montserrat"/>
              <a:sym typeface="Montserrat"/>
            </a:endParaRPr>
          </a:p>
          <a:p>
            <a:pPr marL="457200" marR="0" lvl="0" indent="-323850" algn="l" rtl="0">
              <a:lnSpc>
                <a:spcPct val="90000"/>
              </a:lnSpc>
              <a:spcBef>
                <a:spcPts val="60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Hospital IT teams (integration services)</a:t>
            </a:r>
            <a:endParaRPr sz="1500">
              <a:solidFill>
                <a:schemeClr val="lt1"/>
              </a:solidFill>
              <a:latin typeface="Montserrat"/>
              <a:ea typeface="Montserrat"/>
              <a:cs typeface="Montserrat"/>
              <a:sym typeface="Montserrat"/>
            </a:endParaRPr>
          </a:p>
          <a:p>
            <a:pPr marL="457200" marR="0" lvl="0" indent="-323850" algn="l" rtl="0">
              <a:lnSpc>
                <a:spcPct val="90000"/>
              </a:lnSpc>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Device manufacturers &amp; AMC vendors</a:t>
            </a:r>
            <a:endParaRPr sz="1500">
              <a:solidFill>
                <a:schemeClr val="lt1"/>
              </a:solidFill>
              <a:latin typeface="Montserrat"/>
              <a:ea typeface="Montserrat"/>
              <a:cs typeface="Montserrat"/>
              <a:sym typeface="Montserrat"/>
            </a:endParaRPr>
          </a:p>
          <a:p>
            <a:pPr marL="457200" marR="0" lvl="0" indent="-323850" algn="l" rtl="0">
              <a:lnSpc>
                <a:spcPct val="90000"/>
              </a:lnSpc>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EHR vendors (Epic, Medidata, Zoho)</a:t>
            </a:r>
            <a:endParaRPr sz="1500">
              <a:solidFill>
                <a:schemeClr val="lt1"/>
              </a:solidFill>
              <a:latin typeface="Montserrat"/>
              <a:ea typeface="Montserrat"/>
              <a:cs typeface="Montserrat"/>
              <a:sym typeface="Montserrat"/>
            </a:endParaRPr>
          </a:p>
          <a:p>
            <a:pPr marL="457200" marR="0" lvl="0" indent="-323850" algn="l" rtl="0">
              <a:lnSpc>
                <a:spcPct val="90000"/>
              </a:lnSpc>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Biomedical dealers (channel partnerships)</a:t>
            </a:r>
            <a:endParaRPr sz="1500">
              <a:solidFill>
                <a:schemeClr val="lt1"/>
              </a:solidFill>
              <a:latin typeface="Montserrat"/>
              <a:ea typeface="Montserrat"/>
              <a:cs typeface="Montserrat"/>
              <a:sym typeface="Montserrat"/>
            </a:endParaRPr>
          </a:p>
          <a:p>
            <a:pPr marL="457200" marR="0" lvl="0" indent="-323850" algn="l" rtl="0">
              <a:lnSpc>
                <a:spcPct val="90000"/>
              </a:lnSpc>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Research institutions (validation studies)</a:t>
            </a:r>
            <a:endParaRPr sz="900" b="0" i="0" u="none" strike="noStrike" cap="none">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cxnSp>
        <p:nvCxnSpPr>
          <p:cNvPr id="360" name="Google Shape;360;p38"/>
          <p:cNvCxnSpPr/>
          <p:nvPr/>
        </p:nvCxnSpPr>
        <p:spPr>
          <a:xfrm>
            <a:off x="3889316" y="1098787"/>
            <a:ext cx="1042988" cy="0"/>
          </a:xfrm>
          <a:prstGeom prst="straightConnector1">
            <a:avLst/>
          </a:prstGeom>
          <a:noFill/>
          <a:ln w="25400" cap="flat" cmpd="sng">
            <a:solidFill>
              <a:srgbClr val="F2F2F2"/>
            </a:solidFill>
            <a:prstDash val="solid"/>
            <a:miter lim="800000"/>
            <a:headEnd type="none" w="sm" len="sm"/>
            <a:tailEnd type="none" w="sm" len="sm"/>
          </a:ln>
        </p:spPr>
      </p:cxnSp>
      <p:sp>
        <p:nvSpPr>
          <p:cNvPr id="361" name="Google Shape;361;p38"/>
          <p:cNvSpPr txBox="1"/>
          <p:nvPr/>
        </p:nvSpPr>
        <p:spPr>
          <a:xfrm>
            <a:off x="1123564" y="3841005"/>
            <a:ext cx="678311" cy="1962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b="0" i="0" u="none" strike="noStrike" cap="none">
                <a:solidFill>
                  <a:schemeClr val="lt1"/>
                </a:solidFill>
                <a:latin typeface="Calibri"/>
                <a:ea typeface="Calibri"/>
                <a:cs typeface="Calibri"/>
                <a:sym typeface="Calibri"/>
              </a:rPr>
              <a:t>LEARN NOW</a:t>
            </a:r>
            <a:endParaRPr sz="1100"/>
          </a:p>
        </p:txBody>
      </p:sp>
      <p:sp>
        <p:nvSpPr>
          <p:cNvPr id="362" name="Google Shape;362;p38"/>
          <p:cNvSpPr txBox="1"/>
          <p:nvPr/>
        </p:nvSpPr>
        <p:spPr>
          <a:xfrm>
            <a:off x="564300" y="49951"/>
            <a:ext cx="8015400" cy="955800"/>
          </a:xfrm>
          <a:prstGeom prst="rect">
            <a:avLst/>
          </a:prstGeom>
          <a:noFill/>
          <a:ln>
            <a:noFill/>
          </a:ln>
        </p:spPr>
        <p:txBody>
          <a:bodyPr spcFirstLastPara="1" wrap="square" lIns="68575" tIns="34275" rIns="68575" bIns="34275" anchor="t" anchorCtr="0">
            <a:spAutoFit/>
          </a:bodyPr>
          <a:lstStyle/>
          <a:p>
            <a:pPr marL="0" marR="0" lvl="0" indent="0" algn="ctr" rtl="0">
              <a:lnSpc>
                <a:spcPct val="80000"/>
              </a:lnSpc>
              <a:spcBef>
                <a:spcPts val="0"/>
              </a:spcBef>
              <a:spcAft>
                <a:spcPts val="0"/>
              </a:spcAft>
              <a:buNone/>
            </a:pPr>
            <a:r>
              <a:rPr lang="en" sz="3600" b="1" i="0" u="none" strike="noStrike" cap="none">
                <a:solidFill>
                  <a:srgbClr val="545454"/>
                </a:solidFill>
                <a:latin typeface="Montserrat"/>
                <a:ea typeface="Montserrat"/>
                <a:cs typeface="Montserrat"/>
                <a:sym typeface="Montserrat"/>
              </a:rPr>
              <a:t> LEAN CANVAS</a:t>
            </a:r>
            <a:endParaRPr sz="1100"/>
          </a:p>
          <a:p>
            <a:pPr marL="0" marR="0" lvl="0" indent="0" algn="ctr" rtl="0">
              <a:lnSpc>
                <a:spcPct val="80000"/>
              </a:lnSpc>
              <a:spcBef>
                <a:spcPts val="0"/>
              </a:spcBef>
              <a:spcAft>
                <a:spcPts val="0"/>
              </a:spcAft>
              <a:buNone/>
            </a:pPr>
            <a:endParaRPr sz="3600" b="1" i="0" u="none" strike="noStrike" cap="none">
              <a:solidFill>
                <a:schemeClr val="accent1"/>
              </a:solidFill>
              <a:latin typeface="Montserrat"/>
              <a:ea typeface="Montserrat"/>
              <a:cs typeface="Montserrat"/>
              <a:sym typeface="Montserrat"/>
            </a:endParaRPr>
          </a:p>
        </p:txBody>
      </p:sp>
      <p:pic>
        <p:nvPicPr>
          <p:cNvPr id="363" name="Google Shape;363;p38"/>
          <p:cNvPicPr preferRelativeResize="0"/>
          <p:nvPr/>
        </p:nvPicPr>
        <p:blipFill>
          <a:blip r:embed="rId3">
            <a:alphaModFix amt="90000"/>
          </a:blip>
          <a:stretch>
            <a:fillRect/>
          </a:stretch>
        </p:blipFill>
        <p:spPr>
          <a:xfrm>
            <a:off x="-53050" y="537275"/>
            <a:ext cx="9250126" cy="4606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1416</Words>
  <Application>Microsoft Office PowerPoint</Application>
  <PresentationFormat>On-screen Show (16:9)</PresentationFormat>
  <Paragraphs>199</Paragraphs>
  <Slides>12</Slides>
  <Notes>12</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vt:i4>
      </vt:variant>
    </vt:vector>
  </HeadingPairs>
  <TitlesOfParts>
    <vt:vector size="28" baseType="lpstr">
      <vt:lpstr>Dela Gothic One</vt:lpstr>
      <vt:lpstr>Trebuchet MS</vt:lpstr>
      <vt:lpstr>Patua One</vt:lpstr>
      <vt:lpstr>Platypi</vt:lpstr>
      <vt:lpstr>Roboto</vt:lpstr>
      <vt:lpstr>Calibri</vt:lpstr>
      <vt:lpstr>Pacifico</vt:lpstr>
      <vt:lpstr>Spectral ExtraBold</vt:lpstr>
      <vt:lpstr>Arial</vt:lpstr>
      <vt:lpstr>Roboto Serif Black</vt:lpstr>
      <vt:lpstr>Vast Shadow</vt:lpstr>
      <vt:lpstr>Lexend Medium</vt:lpstr>
      <vt:lpstr>Montserrat</vt:lpstr>
      <vt:lpstr>Platypi Medium</vt:lpstr>
      <vt:lpstr>Paytone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VEDHAVALLI V</cp:lastModifiedBy>
  <cp:revision>3</cp:revision>
  <dcterms:modified xsi:type="dcterms:W3CDTF">2026-01-30T09:04:51Z</dcterms:modified>
</cp:coreProperties>
</file>